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4" r:id="rId1"/>
  </p:sldMasterIdLst>
  <p:notesMasterIdLst>
    <p:notesMasterId r:id="rId69"/>
  </p:notesMasterIdLst>
  <p:sldIdLst>
    <p:sldId id="256" r:id="rId2"/>
    <p:sldId id="266" r:id="rId3"/>
    <p:sldId id="267" r:id="rId4"/>
    <p:sldId id="275" r:id="rId5"/>
    <p:sldId id="276" r:id="rId6"/>
    <p:sldId id="277" r:id="rId7"/>
    <p:sldId id="279" r:id="rId8"/>
    <p:sldId id="278" r:id="rId9"/>
    <p:sldId id="280" r:id="rId10"/>
    <p:sldId id="281" r:id="rId11"/>
    <p:sldId id="282" r:id="rId12"/>
    <p:sldId id="283" r:id="rId13"/>
    <p:sldId id="327" r:id="rId14"/>
    <p:sldId id="328" r:id="rId15"/>
    <p:sldId id="330" r:id="rId16"/>
    <p:sldId id="329" r:id="rId17"/>
    <p:sldId id="331" r:id="rId18"/>
    <p:sldId id="284" r:id="rId19"/>
    <p:sldId id="296" r:id="rId20"/>
    <p:sldId id="297" r:id="rId21"/>
    <p:sldId id="268" r:id="rId22"/>
    <p:sldId id="285" r:id="rId23"/>
    <p:sldId id="295" r:id="rId24"/>
    <p:sldId id="269" r:id="rId25"/>
    <p:sldId id="270" r:id="rId26"/>
    <p:sldId id="271" r:id="rId27"/>
    <p:sldId id="272" r:id="rId28"/>
    <p:sldId id="273" r:id="rId29"/>
    <p:sldId id="286" r:id="rId30"/>
    <p:sldId id="274" r:id="rId31"/>
    <p:sldId id="287" r:id="rId32"/>
    <p:sldId id="288" r:id="rId33"/>
    <p:sldId id="289" r:id="rId34"/>
    <p:sldId id="290" r:id="rId35"/>
    <p:sldId id="291" r:id="rId36"/>
    <p:sldId id="292" r:id="rId37"/>
    <p:sldId id="293" r:id="rId38"/>
    <p:sldId id="294" r:id="rId39"/>
    <p:sldId id="298" r:id="rId40"/>
    <p:sldId id="299" r:id="rId41"/>
    <p:sldId id="300" r:id="rId42"/>
    <p:sldId id="301" r:id="rId43"/>
    <p:sldId id="315" r:id="rId44"/>
    <p:sldId id="302" r:id="rId45"/>
    <p:sldId id="303" r:id="rId46"/>
    <p:sldId id="316" r:id="rId47"/>
    <p:sldId id="304" r:id="rId48"/>
    <p:sldId id="317" r:id="rId49"/>
    <p:sldId id="319" r:id="rId50"/>
    <p:sldId id="318" r:id="rId51"/>
    <p:sldId id="305" r:id="rId52"/>
    <p:sldId id="320" r:id="rId53"/>
    <p:sldId id="306" r:id="rId54"/>
    <p:sldId id="307" r:id="rId55"/>
    <p:sldId id="308" r:id="rId56"/>
    <p:sldId id="309" r:id="rId57"/>
    <p:sldId id="310" r:id="rId58"/>
    <p:sldId id="311" r:id="rId59"/>
    <p:sldId id="312" r:id="rId60"/>
    <p:sldId id="313" r:id="rId61"/>
    <p:sldId id="314" r:id="rId62"/>
    <p:sldId id="321" r:id="rId63"/>
    <p:sldId id="322" r:id="rId64"/>
    <p:sldId id="323" r:id="rId65"/>
    <p:sldId id="324" r:id="rId66"/>
    <p:sldId id="325" r:id="rId67"/>
    <p:sldId id="332" r:id="rId6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ernus, Jonathan M" initials="CJM" lastIdx="1" clrIdx="0">
    <p:extLst>
      <p:ext uri="{19B8F6BF-5375-455C-9EA6-DF929625EA0E}">
        <p15:presenceInfo xmlns:p15="http://schemas.microsoft.com/office/powerpoint/2012/main" userId="S::jmc108@pitt.edu::53f1a3d2-6585-462e-a1cc-58b6519e61b4"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7E79"/>
    <a:srgbClr val="00FA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845"/>
    <p:restoredTop sz="71014"/>
  </p:normalViewPr>
  <p:slideViewPr>
    <p:cSldViewPr snapToGrid="0" snapToObjects="1">
      <p:cViewPr>
        <p:scale>
          <a:sx n="116" d="100"/>
          <a:sy n="116" d="100"/>
        </p:scale>
        <p:origin x="1288" y="1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E1FC01F-9E81-FA4B-8B58-6C14F426408D}" type="doc">
      <dgm:prSet loTypeId="urn:microsoft.com/office/officeart/2005/8/layout/process1" loCatId="" qsTypeId="urn:microsoft.com/office/officeart/2005/8/quickstyle/simple1" qsCatId="simple" csTypeId="urn:microsoft.com/office/officeart/2005/8/colors/accent1_2" csCatId="accent1" phldr="1"/>
      <dgm:spPr/>
    </dgm:pt>
    <dgm:pt modelId="{94504CFD-C9BE-544E-BFF9-0E19DC1987D5}">
      <dgm:prSet phldrT="[Text]"/>
      <dgm:spPr/>
      <dgm:t>
        <a:bodyPr/>
        <a:lstStyle/>
        <a:p>
          <a:r>
            <a:rPr lang="en-US" dirty="0"/>
            <a:t>_______</a:t>
          </a:r>
        </a:p>
      </dgm:t>
    </dgm:pt>
    <dgm:pt modelId="{C5600155-7BD7-1143-804B-9B6FC704A715}" type="parTrans" cxnId="{9A90748C-6EC6-ED48-B9E2-B03608E2D1EF}">
      <dgm:prSet/>
      <dgm:spPr/>
      <dgm:t>
        <a:bodyPr/>
        <a:lstStyle/>
        <a:p>
          <a:endParaRPr lang="en-US"/>
        </a:p>
      </dgm:t>
    </dgm:pt>
    <dgm:pt modelId="{E5B45967-534D-CC4C-9EA3-AA4AFE89F554}" type="sibTrans" cxnId="{9A90748C-6EC6-ED48-B9E2-B03608E2D1EF}">
      <dgm:prSet/>
      <dgm:spPr/>
      <dgm:t>
        <a:bodyPr/>
        <a:lstStyle/>
        <a:p>
          <a:endParaRPr lang="en-US"/>
        </a:p>
      </dgm:t>
    </dgm:pt>
    <dgm:pt modelId="{49990976-18DD-6A4C-B97A-5D11A46422C9}">
      <dgm:prSet phldrT="[Text]"/>
      <dgm:spPr/>
      <dgm:t>
        <a:bodyPr/>
        <a:lstStyle/>
        <a:p>
          <a:r>
            <a:rPr lang="en-US" dirty="0"/>
            <a:t>_______</a:t>
          </a:r>
        </a:p>
      </dgm:t>
    </dgm:pt>
    <dgm:pt modelId="{A7556FB6-9921-A049-B441-3B2CA75F0B9C}" type="parTrans" cxnId="{A0767B9F-197C-C448-8656-6818E70A4F8B}">
      <dgm:prSet/>
      <dgm:spPr/>
      <dgm:t>
        <a:bodyPr/>
        <a:lstStyle/>
        <a:p>
          <a:endParaRPr lang="en-US"/>
        </a:p>
      </dgm:t>
    </dgm:pt>
    <dgm:pt modelId="{D6DDB91E-956A-1649-AFDD-595F6023D037}" type="sibTrans" cxnId="{A0767B9F-197C-C448-8656-6818E70A4F8B}">
      <dgm:prSet/>
      <dgm:spPr/>
      <dgm:t>
        <a:bodyPr/>
        <a:lstStyle/>
        <a:p>
          <a:endParaRPr lang="en-US"/>
        </a:p>
      </dgm:t>
    </dgm:pt>
    <dgm:pt modelId="{96F0F01F-D270-9945-9302-49ABD1F2D2E6}" type="pres">
      <dgm:prSet presAssocID="{AE1FC01F-9E81-FA4B-8B58-6C14F426408D}" presName="Name0" presStyleCnt="0">
        <dgm:presLayoutVars>
          <dgm:dir/>
          <dgm:resizeHandles val="exact"/>
        </dgm:presLayoutVars>
      </dgm:prSet>
      <dgm:spPr/>
    </dgm:pt>
    <dgm:pt modelId="{6A024A04-AC88-F14B-A51C-7D8E830A3C4D}" type="pres">
      <dgm:prSet presAssocID="{94504CFD-C9BE-544E-BFF9-0E19DC1987D5}" presName="node" presStyleLbl="node1" presStyleIdx="0" presStyleCnt="2">
        <dgm:presLayoutVars>
          <dgm:bulletEnabled val="1"/>
        </dgm:presLayoutVars>
      </dgm:prSet>
      <dgm:spPr/>
    </dgm:pt>
    <dgm:pt modelId="{1A894DBA-86F0-A94F-8991-CD989DF19225}" type="pres">
      <dgm:prSet presAssocID="{E5B45967-534D-CC4C-9EA3-AA4AFE89F554}" presName="sibTrans" presStyleLbl="sibTrans2D1" presStyleIdx="0" presStyleCnt="1" custScaleX="162472"/>
      <dgm:spPr/>
    </dgm:pt>
    <dgm:pt modelId="{7604FF5D-6914-EE49-8FEA-25BBF7782C41}" type="pres">
      <dgm:prSet presAssocID="{E5B45967-534D-CC4C-9EA3-AA4AFE89F554}" presName="connectorText" presStyleLbl="sibTrans2D1" presStyleIdx="0" presStyleCnt="1"/>
      <dgm:spPr/>
    </dgm:pt>
    <dgm:pt modelId="{A6A5D820-5247-3442-B105-29107EAF5E23}" type="pres">
      <dgm:prSet presAssocID="{49990976-18DD-6A4C-B97A-5D11A46422C9}" presName="node" presStyleLbl="node1" presStyleIdx="1" presStyleCnt="2" custLinFactX="20626" custLinFactNeighborX="100000" custLinFactNeighborY="-1929">
        <dgm:presLayoutVars>
          <dgm:bulletEnabled val="1"/>
        </dgm:presLayoutVars>
      </dgm:prSet>
      <dgm:spPr/>
    </dgm:pt>
  </dgm:ptLst>
  <dgm:cxnLst>
    <dgm:cxn modelId="{9CD86C31-8EB5-564C-9F0F-B1740D4C1AAD}" type="presOf" srcId="{94504CFD-C9BE-544E-BFF9-0E19DC1987D5}" destId="{6A024A04-AC88-F14B-A51C-7D8E830A3C4D}" srcOrd="0" destOrd="0" presId="urn:microsoft.com/office/officeart/2005/8/layout/process1"/>
    <dgm:cxn modelId="{28A83F77-4BE7-864D-A4B9-EC1F926B1C33}" type="presOf" srcId="{49990976-18DD-6A4C-B97A-5D11A46422C9}" destId="{A6A5D820-5247-3442-B105-29107EAF5E23}" srcOrd="0" destOrd="0" presId="urn:microsoft.com/office/officeart/2005/8/layout/process1"/>
    <dgm:cxn modelId="{E2E7FE7D-D94B-5C4E-878F-FF1B77B8FA56}" type="presOf" srcId="{AE1FC01F-9E81-FA4B-8B58-6C14F426408D}" destId="{96F0F01F-D270-9945-9302-49ABD1F2D2E6}" srcOrd="0" destOrd="0" presId="urn:microsoft.com/office/officeart/2005/8/layout/process1"/>
    <dgm:cxn modelId="{79F1AA82-3CAA-E34F-A0DE-90205EC56C88}" type="presOf" srcId="{E5B45967-534D-CC4C-9EA3-AA4AFE89F554}" destId="{7604FF5D-6914-EE49-8FEA-25BBF7782C41}" srcOrd="1" destOrd="0" presId="urn:microsoft.com/office/officeart/2005/8/layout/process1"/>
    <dgm:cxn modelId="{9A90748C-6EC6-ED48-B9E2-B03608E2D1EF}" srcId="{AE1FC01F-9E81-FA4B-8B58-6C14F426408D}" destId="{94504CFD-C9BE-544E-BFF9-0E19DC1987D5}" srcOrd="0" destOrd="0" parTransId="{C5600155-7BD7-1143-804B-9B6FC704A715}" sibTransId="{E5B45967-534D-CC4C-9EA3-AA4AFE89F554}"/>
    <dgm:cxn modelId="{A0767B9F-197C-C448-8656-6818E70A4F8B}" srcId="{AE1FC01F-9E81-FA4B-8B58-6C14F426408D}" destId="{49990976-18DD-6A4C-B97A-5D11A46422C9}" srcOrd="1" destOrd="0" parTransId="{A7556FB6-9921-A049-B441-3B2CA75F0B9C}" sibTransId="{D6DDB91E-956A-1649-AFDD-595F6023D037}"/>
    <dgm:cxn modelId="{528DC2C1-3912-D144-A518-182B1CDC2675}" type="presOf" srcId="{E5B45967-534D-CC4C-9EA3-AA4AFE89F554}" destId="{1A894DBA-86F0-A94F-8991-CD989DF19225}" srcOrd="0" destOrd="0" presId="urn:microsoft.com/office/officeart/2005/8/layout/process1"/>
    <dgm:cxn modelId="{A5336C67-FADB-A04C-95D6-BDC8497A29EE}" type="presParOf" srcId="{96F0F01F-D270-9945-9302-49ABD1F2D2E6}" destId="{6A024A04-AC88-F14B-A51C-7D8E830A3C4D}" srcOrd="0" destOrd="0" presId="urn:microsoft.com/office/officeart/2005/8/layout/process1"/>
    <dgm:cxn modelId="{01B08573-D435-5C49-888E-2D26203F8937}" type="presParOf" srcId="{96F0F01F-D270-9945-9302-49ABD1F2D2E6}" destId="{1A894DBA-86F0-A94F-8991-CD989DF19225}" srcOrd="1" destOrd="0" presId="urn:microsoft.com/office/officeart/2005/8/layout/process1"/>
    <dgm:cxn modelId="{7560067C-044B-AA49-AE45-0FE76A8DB884}" type="presParOf" srcId="{1A894DBA-86F0-A94F-8991-CD989DF19225}" destId="{7604FF5D-6914-EE49-8FEA-25BBF7782C41}" srcOrd="0" destOrd="0" presId="urn:microsoft.com/office/officeart/2005/8/layout/process1"/>
    <dgm:cxn modelId="{EB7C589F-D331-FC47-92E6-146F91379FAF}" type="presParOf" srcId="{96F0F01F-D270-9945-9302-49ABD1F2D2E6}" destId="{A6A5D820-5247-3442-B105-29107EAF5E23}" srcOrd="2"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E1FC01F-9E81-FA4B-8B58-6C14F426408D}" type="doc">
      <dgm:prSet loTypeId="urn:microsoft.com/office/officeart/2005/8/layout/process1" loCatId="" qsTypeId="urn:microsoft.com/office/officeart/2005/8/quickstyle/simple1" qsCatId="simple" csTypeId="urn:microsoft.com/office/officeart/2005/8/colors/accent1_2" csCatId="accent1" phldr="1"/>
      <dgm:spPr/>
    </dgm:pt>
    <dgm:pt modelId="{94504CFD-C9BE-544E-BFF9-0E19DC1987D5}">
      <dgm:prSet phldrT="[Text]"/>
      <dgm:spPr/>
      <dgm:t>
        <a:bodyPr/>
        <a:lstStyle/>
        <a:p>
          <a:r>
            <a:rPr lang="en-US" dirty="0"/>
            <a:t>_______</a:t>
          </a:r>
        </a:p>
      </dgm:t>
    </dgm:pt>
    <dgm:pt modelId="{C5600155-7BD7-1143-804B-9B6FC704A715}" type="parTrans" cxnId="{9A90748C-6EC6-ED48-B9E2-B03608E2D1EF}">
      <dgm:prSet/>
      <dgm:spPr/>
      <dgm:t>
        <a:bodyPr/>
        <a:lstStyle/>
        <a:p>
          <a:endParaRPr lang="en-US"/>
        </a:p>
      </dgm:t>
    </dgm:pt>
    <dgm:pt modelId="{E5B45967-534D-CC4C-9EA3-AA4AFE89F554}" type="sibTrans" cxnId="{9A90748C-6EC6-ED48-B9E2-B03608E2D1EF}">
      <dgm:prSet/>
      <dgm:spPr/>
      <dgm:t>
        <a:bodyPr/>
        <a:lstStyle/>
        <a:p>
          <a:endParaRPr lang="en-US"/>
        </a:p>
      </dgm:t>
    </dgm:pt>
    <dgm:pt modelId="{49990976-18DD-6A4C-B97A-5D11A46422C9}">
      <dgm:prSet phldrT="[Text]"/>
      <dgm:spPr/>
      <dgm:t>
        <a:bodyPr/>
        <a:lstStyle/>
        <a:p>
          <a:r>
            <a:rPr lang="en-US" dirty="0"/>
            <a:t>_______</a:t>
          </a:r>
        </a:p>
      </dgm:t>
    </dgm:pt>
    <dgm:pt modelId="{A7556FB6-9921-A049-B441-3B2CA75F0B9C}" type="parTrans" cxnId="{A0767B9F-197C-C448-8656-6818E70A4F8B}">
      <dgm:prSet/>
      <dgm:spPr/>
      <dgm:t>
        <a:bodyPr/>
        <a:lstStyle/>
        <a:p>
          <a:endParaRPr lang="en-US"/>
        </a:p>
      </dgm:t>
    </dgm:pt>
    <dgm:pt modelId="{D6DDB91E-956A-1649-AFDD-595F6023D037}" type="sibTrans" cxnId="{A0767B9F-197C-C448-8656-6818E70A4F8B}">
      <dgm:prSet/>
      <dgm:spPr/>
      <dgm:t>
        <a:bodyPr/>
        <a:lstStyle/>
        <a:p>
          <a:endParaRPr lang="en-US"/>
        </a:p>
      </dgm:t>
    </dgm:pt>
    <dgm:pt modelId="{96F0F01F-D270-9945-9302-49ABD1F2D2E6}" type="pres">
      <dgm:prSet presAssocID="{AE1FC01F-9E81-FA4B-8B58-6C14F426408D}" presName="Name0" presStyleCnt="0">
        <dgm:presLayoutVars>
          <dgm:dir/>
          <dgm:resizeHandles val="exact"/>
        </dgm:presLayoutVars>
      </dgm:prSet>
      <dgm:spPr/>
    </dgm:pt>
    <dgm:pt modelId="{6A024A04-AC88-F14B-A51C-7D8E830A3C4D}" type="pres">
      <dgm:prSet presAssocID="{94504CFD-C9BE-544E-BFF9-0E19DC1987D5}" presName="node" presStyleLbl="node1" presStyleIdx="0" presStyleCnt="2">
        <dgm:presLayoutVars>
          <dgm:bulletEnabled val="1"/>
        </dgm:presLayoutVars>
      </dgm:prSet>
      <dgm:spPr/>
    </dgm:pt>
    <dgm:pt modelId="{1A894DBA-86F0-A94F-8991-CD989DF19225}" type="pres">
      <dgm:prSet presAssocID="{E5B45967-534D-CC4C-9EA3-AA4AFE89F554}" presName="sibTrans" presStyleLbl="sibTrans2D1" presStyleIdx="0" presStyleCnt="1" custScaleX="162472"/>
      <dgm:spPr/>
    </dgm:pt>
    <dgm:pt modelId="{7604FF5D-6914-EE49-8FEA-25BBF7782C41}" type="pres">
      <dgm:prSet presAssocID="{E5B45967-534D-CC4C-9EA3-AA4AFE89F554}" presName="connectorText" presStyleLbl="sibTrans2D1" presStyleIdx="0" presStyleCnt="1"/>
      <dgm:spPr/>
    </dgm:pt>
    <dgm:pt modelId="{A6A5D820-5247-3442-B105-29107EAF5E23}" type="pres">
      <dgm:prSet presAssocID="{49990976-18DD-6A4C-B97A-5D11A46422C9}" presName="node" presStyleLbl="node1" presStyleIdx="1" presStyleCnt="2" custLinFactX="20626" custLinFactNeighborX="100000" custLinFactNeighborY="-1929">
        <dgm:presLayoutVars>
          <dgm:bulletEnabled val="1"/>
        </dgm:presLayoutVars>
      </dgm:prSet>
      <dgm:spPr/>
    </dgm:pt>
  </dgm:ptLst>
  <dgm:cxnLst>
    <dgm:cxn modelId="{9CD86C31-8EB5-564C-9F0F-B1740D4C1AAD}" type="presOf" srcId="{94504CFD-C9BE-544E-BFF9-0E19DC1987D5}" destId="{6A024A04-AC88-F14B-A51C-7D8E830A3C4D}" srcOrd="0" destOrd="0" presId="urn:microsoft.com/office/officeart/2005/8/layout/process1"/>
    <dgm:cxn modelId="{28A83F77-4BE7-864D-A4B9-EC1F926B1C33}" type="presOf" srcId="{49990976-18DD-6A4C-B97A-5D11A46422C9}" destId="{A6A5D820-5247-3442-B105-29107EAF5E23}" srcOrd="0" destOrd="0" presId="urn:microsoft.com/office/officeart/2005/8/layout/process1"/>
    <dgm:cxn modelId="{E2E7FE7D-D94B-5C4E-878F-FF1B77B8FA56}" type="presOf" srcId="{AE1FC01F-9E81-FA4B-8B58-6C14F426408D}" destId="{96F0F01F-D270-9945-9302-49ABD1F2D2E6}" srcOrd="0" destOrd="0" presId="urn:microsoft.com/office/officeart/2005/8/layout/process1"/>
    <dgm:cxn modelId="{79F1AA82-3CAA-E34F-A0DE-90205EC56C88}" type="presOf" srcId="{E5B45967-534D-CC4C-9EA3-AA4AFE89F554}" destId="{7604FF5D-6914-EE49-8FEA-25BBF7782C41}" srcOrd="1" destOrd="0" presId="urn:microsoft.com/office/officeart/2005/8/layout/process1"/>
    <dgm:cxn modelId="{9A90748C-6EC6-ED48-B9E2-B03608E2D1EF}" srcId="{AE1FC01F-9E81-FA4B-8B58-6C14F426408D}" destId="{94504CFD-C9BE-544E-BFF9-0E19DC1987D5}" srcOrd="0" destOrd="0" parTransId="{C5600155-7BD7-1143-804B-9B6FC704A715}" sibTransId="{E5B45967-534D-CC4C-9EA3-AA4AFE89F554}"/>
    <dgm:cxn modelId="{A0767B9F-197C-C448-8656-6818E70A4F8B}" srcId="{AE1FC01F-9E81-FA4B-8B58-6C14F426408D}" destId="{49990976-18DD-6A4C-B97A-5D11A46422C9}" srcOrd="1" destOrd="0" parTransId="{A7556FB6-9921-A049-B441-3B2CA75F0B9C}" sibTransId="{D6DDB91E-956A-1649-AFDD-595F6023D037}"/>
    <dgm:cxn modelId="{528DC2C1-3912-D144-A518-182B1CDC2675}" type="presOf" srcId="{E5B45967-534D-CC4C-9EA3-AA4AFE89F554}" destId="{1A894DBA-86F0-A94F-8991-CD989DF19225}" srcOrd="0" destOrd="0" presId="urn:microsoft.com/office/officeart/2005/8/layout/process1"/>
    <dgm:cxn modelId="{A5336C67-FADB-A04C-95D6-BDC8497A29EE}" type="presParOf" srcId="{96F0F01F-D270-9945-9302-49ABD1F2D2E6}" destId="{6A024A04-AC88-F14B-A51C-7D8E830A3C4D}" srcOrd="0" destOrd="0" presId="urn:microsoft.com/office/officeart/2005/8/layout/process1"/>
    <dgm:cxn modelId="{01B08573-D435-5C49-888E-2D26203F8937}" type="presParOf" srcId="{96F0F01F-D270-9945-9302-49ABD1F2D2E6}" destId="{1A894DBA-86F0-A94F-8991-CD989DF19225}" srcOrd="1" destOrd="0" presId="urn:microsoft.com/office/officeart/2005/8/layout/process1"/>
    <dgm:cxn modelId="{7560067C-044B-AA49-AE45-0FE76A8DB884}" type="presParOf" srcId="{1A894DBA-86F0-A94F-8991-CD989DF19225}" destId="{7604FF5D-6914-EE49-8FEA-25BBF7782C41}" srcOrd="0" destOrd="0" presId="urn:microsoft.com/office/officeart/2005/8/layout/process1"/>
    <dgm:cxn modelId="{EB7C589F-D331-FC47-92E6-146F91379FAF}" type="presParOf" srcId="{96F0F01F-D270-9945-9302-49ABD1F2D2E6}" destId="{A6A5D820-5247-3442-B105-29107EAF5E23}" srcOrd="2"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024A04-AC88-F14B-A51C-7D8E830A3C4D}">
      <dsp:nvSpPr>
        <dsp:cNvPr id="0" name=""/>
        <dsp:cNvSpPr/>
      </dsp:nvSpPr>
      <dsp:spPr>
        <a:xfrm>
          <a:off x="1907" y="1421905"/>
          <a:ext cx="4068702" cy="244122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ctr" defTabSz="2889250">
            <a:lnSpc>
              <a:spcPct val="90000"/>
            </a:lnSpc>
            <a:spcBef>
              <a:spcPct val="0"/>
            </a:spcBef>
            <a:spcAft>
              <a:spcPct val="35000"/>
            </a:spcAft>
            <a:buNone/>
          </a:pPr>
          <a:r>
            <a:rPr lang="en-US" sz="6500" kern="1200" dirty="0"/>
            <a:t>_______</a:t>
          </a:r>
        </a:p>
      </dsp:txBody>
      <dsp:txXfrm>
        <a:off x="73408" y="1493406"/>
        <a:ext cx="3925700" cy="2298219"/>
      </dsp:txXfrm>
    </dsp:sp>
    <dsp:sp modelId="{1A894DBA-86F0-A94F-8991-CD989DF19225}">
      <dsp:nvSpPr>
        <dsp:cNvPr id="0" name=""/>
        <dsp:cNvSpPr/>
      </dsp:nvSpPr>
      <dsp:spPr>
        <a:xfrm rot="21571590">
          <a:off x="4208187" y="2114249"/>
          <a:ext cx="1403117" cy="100903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911350">
            <a:lnSpc>
              <a:spcPct val="90000"/>
            </a:lnSpc>
            <a:spcBef>
              <a:spcPct val="0"/>
            </a:spcBef>
            <a:spcAft>
              <a:spcPct val="35000"/>
            </a:spcAft>
            <a:buNone/>
          </a:pPr>
          <a:endParaRPr lang="en-US" sz="4300" kern="1200"/>
        </a:p>
      </dsp:txBody>
      <dsp:txXfrm>
        <a:off x="4208192" y="2317308"/>
        <a:ext cx="1100406" cy="605422"/>
      </dsp:txXfrm>
    </dsp:sp>
    <dsp:sp modelId="{A6A5D820-5247-3442-B105-29107EAF5E23}">
      <dsp:nvSpPr>
        <dsp:cNvPr id="0" name=""/>
        <dsp:cNvSpPr/>
      </dsp:nvSpPr>
      <dsp:spPr>
        <a:xfrm>
          <a:off x="5700000" y="1374813"/>
          <a:ext cx="4068702" cy="244122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ctr" defTabSz="2889250">
            <a:lnSpc>
              <a:spcPct val="90000"/>
            </a:lnSpc>
            <a:spcBef>
              <a:spcPct val="0"/>
            </a:spcBef>
            <a:spcAft>
              <a:spcPct val="35000"/>
            </a:spcAft>
            <a:buNone/>
          </a:pPr>
          <a:r>
            <a:rPr lang="en-US" sz="6500" kern="1200" dirty="0"/>
            <a:t>_______</a:t>
          </a:r>
        </a:p>
      </dsp:txBody>
      <dsp:txXfrm>
        <a:off x="5771501" y="1446314"/>
        <a:ext cx="3925700" cy="229821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024A04-AC88-F14B-A51C-7D8E830A3C4D}">
      <dsp:nvSpPr>
        <dsp:cNvPr id="0" name=""/>
        <dsp:cNvSpPr/>
      </dsp:nvSpPr>
      <dsp:spPr>
        <a:xfrm>
          <a:off x="1907" y="1421905"/>
          <a:ext cx="4068702" cy="244122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ctr" defTabSz="2889250">
            <a:lnSpc>
              <a:spcPct val="90000"/>
            </a:lnSpc>
            <a:spcBef>
              <a:spcPct val="0"/>
            </a:spcBef>
            <a:spcAft>
              <a:spcPct val="35000"/>
            </a:spcAft>
            <a:buNone/>
          </a:pPr>
          <a:r>
            <a:rPr lang="en-US" sz="6500" kern="1200" dirty="0"/>
            <a:t>_______</a:t>
          </a:r>
        </a:p>
      </dsp:txBody>
      <dsp:txXfrm>
        <a:off x="73408" y="1493406"/>
        <a:ext cx="3925700" cy="2298219"/>
      </dsp:txXfrm>
    </dsp:sp>
    <dsp:sp modelId="{1A894DBA-86F0-A94F-8991-CD989DF19225}">
      <dsp:nvSpPr>
        <dsp:cNvPr id="0" name=""/>
        <dsp:cNvSpPr/>
      </dsp:nvSpPr>
      <dsp:spPr>
        <a:xfrm rot="21571590">
          <a:off x="4208187" y="2114249"/>
          <a:ext cx="1403117" cy="100903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911350">
            <a:lnSpc>
              <a:spcPct val="90000"/>
            </a:lnSpc>
            <a:spcBef>
              <a:spcPct val="0"/>
            </a:spcBef>
            <a:spcAft>
              <a:spcPct val="35000"/>
            </a:spcAft>
            <a:buNone/>
          </a:pPr>
          <a:endParaRPr lang="en-US" sz="4300" kern="1200"/>
        </a:p>
      </dsp:txBody>
      <dsp:txXfrm>
        <a:off x="4208192" y="2317308"/>
        <a:ext cx="1100406" cy="605422"/>
      </dsp:txXfrm>
    </dsp:sp>
    <dsp:sp modelId="{A6A5D820-5247-3442-B105-29107EAF5E23}">
      <dsp:nvSpPr>
        <dsp:cNvPr id="0" name=""/>
        <dsp:cNvSpPr/>
      </dsp:nvSpPr>
      <dsp:spPr>
        <a:xfrm>
          <a:off x="5700000" y="1374813"/>
          <a:ext cx="4068702" cy="244122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ctr" defTabSz="2889250">
            <a:lnSpc>
              <a:spcPct val="90000"/>
            </a:lnSpc>
            <a:spcBef>
              <a:spcPct val="0"/>
            </a:spcBef>
            <a:spcAft>
              <a:spcPct val="35000"/>
            </a:spcAft>
            <a:buNone/>
          </a:pPr>
          <a:r>
            <a:rPr lang="en-US" sz="6500" kern="1200" dirty="0"/>
            <a:t>_______</a:t>
          </a:r>
        </a:p>
      </dsp:txBody>
      <dsp:txXfrm>
        <a:off x="5771501" y="1446314"/>
        <a:ext cx="3925700" cy="2298219"/>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0565662-A8F9-5B4C-BEE1-41652F0CFF2F}" type="datetimeFigureOut">
              <a:rPr lang="en-US" smtClean="0"/>
              <a:t>4/16/25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74EAC61-49C5-D24E-8247-6FF134EF9A99}" type="slidenum">
              <a:rPr lang="en-US" smtClean="0"/>
              <a:t>‹#›</a:t>
            </a:fld>
            <a:endParaRPr lang="en-US"/>
          </a:p>
        </p:txBody>
      </p:sp>
    </p:spTree>
    <p:extLst>
      <p:ext uri="{BB962C8B-B14F-4D97-AF65-F5344CB8AC3E}">
        <p14:creationId xmlns:p14="http://schemas.microsoft.com/office/powerpoint/2010/main" val="14292889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8" Type="http://schemas.openxmlformats.org/officeDocument/2006/relationships/hyperlink" Target="https://www.ncbi.nlm.nih.gov/pmc/articles/PMC8551454/#B34" TargetMode="External"/><Relationship Id="rId3" Type="http://schemas.openxmlformats.org/officeDocument/2006/relationships/hyperlink" Target="https://www.ncbi.nlm.nih.gov/pmc/articles/PMC8551454/#B79" TargetMode="External"/><Relationship Id="rId7" Type="http://schemas.openxmlformats.org/officeDocument/2006/relationships/hyperlink" Target="https://www.ncbi.nlm.nih.gov/pmc/articles/PMC8551454/#B16" TargetMode="External"/><Relationship Id="rId2" Type="http://schemas.openxmlformats.org/officeDocument/2006/relationships/slide" Target="../slides/slide17.xml"/><Relationship Id="rId1" Type="http://schemas.openxmlformats.org/officeDocument/2006/relationships/notesMaster" Target="../notesMasters/notesMaster1.xml"/><Relationship Id="rId6" Type="http://schemas.openxmlformats.org/officeDocument/2006/relationships/hyperlink" Target="https://www.ncbi.nlm.nih.gov/pmc/articles/PMC8551454/figure/F1/" TargetMode="External"/><Relationship Id="rId5" Type="http://schemas.openxmlformats.org/officeDocument/2006/relationships/hyperlink" Target="https://www.ncbi.nlm.nih.gov/pmc/articles/PMC8551454/#B40" TargetMode="External"/><Relationship Id="rId4" Type="http://schemas.openxmlformats.org/officeDocument/2006/relationships/hyperlink" Target="https://www.ncbi.nlm.nih.gov/pmc/articles/PMC8551454/#B60" TargetMode="External"/><Relationship Id="rId9" Type="http://schemas.openxmlformats.org/officeDocument/2006/relationships/hyperlink" Target="https://www.ncbi.nlm.nih.gov/pmc/articles/PMC8551454/#B35"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This lecture is largely modeled after:</a:t>
            </a:r>
          </a:p>
          <a:p>
            <a:r>
              <a:rPr lang="en-US" sz="1200" b="0" i="0" u="none" strike="noStrike" kern="1200" dirty="0">
                <a:solidFill>
                  <a:schemeClr val="tx1"/>
                </a:solidFill>
                <a:effectLst/>
                <a:latin typeface="+mn-lt"/>
                <a:ea typeface="+mn-ea"/>
                <a:cs typeface="+mn-cs"/>
              </a:rPr>
              <a:t>Bush, W. S., </a:t>
            </a:r>
            <a:r>
              <a:rPr lang="en-US" sz="1200" b="0" i="0" u="none" strike="noStrike" kern="1200" dirty="0" err="1">
                <a:solidFill>
                  <a:schemeClr val="tx1"/>
                </a:solidFill>
                <a:effectLst/>
                <a:latin typeface="+mn-lt"/>
                <a:ea typeface="+mn-ea"/>
                <a:cs typeface="+mn-cs"/>
              </a:rPr>
              <a:t>Oetjens</a:t>
            </a:r>
            <a:r>
              <a:rPr lang="en-US" sz="1200" b="0" i="0" u="none" strike="noStrike" kern="1200" dirty="0">
                <a:solidFill>
                  <a:schemeClr val="tx1"/>
                </a:solidFill>
                <a:effectLst/>
                <a:latin typeface="+mn-lt"/>
                <a:ea typeface="+mn-ea"/>
                <a:cs typeface="+mn-cs"/>
              </a:rPr>
              <a:t>, M. T., &amp; Crawford, D. C. (2016). Unravelling the human genome-phenome relationship using phenome-wide association studies. </a:t>
            </a:r>
            <a:r>
              <a:rPr lang="en-US" sz="1200" b="0" i="1" u="none" strike="noStrike" kern="1200" dirty="0">
                <a:solidFill>
                  <a:schemeClr val="tx1"/>
                </a:solidFill>
                <a:effectLst/>
                <a:latin typeface="+mn-lt"/>
                <a:ea typeface="+mn-ea"/>
                <a:cs typeface="+mn-cs"/>
              </a:rPr>
              <a:t>Nature reviews. Genetics</a:t>
            </a:r>
            <a:r>
              <a:rPr lang="en-US" sz="1200" b="0" i="0" u="none" strike="noStrike" kern="1200" dirty="0">
                <a:solidFill>
                  <a:schemeClr val="tx1"/>
                </a:solidFill>
                <a:effectLst/>
                <a:latin typeface="+mn-lt"/>
                <a:ea typeface="+mn-ea"/>
                <a:cs typeface="+mn-cs"/>
              </a:rPr>
              <a:t>, </a:t>
            </a:r>
            <a:r>
              <a:rPr lang="en-US" sz="1200" b="0" i="1" u="none" strike="noStrike" kern="1200" dirty="0">
                <a:solidFill>
                  <a:schemeClr val="tx1"/>
                </a:solidFill>
                <a:effectLst/>
                <a:latin typeface="+mn-lt"/>
                <a:ea typeface="+mn-ea"/>
                <a:cs typeface="+mn-cs"/>
              </a:rPr>
              <a:t>17</a:t>
            </a:r>
            <a:r>
              <a:rPr lang="en-US" sz="1200" b="0" i="0" u="none" strike="noStrike" kern="1200" dirty="0">
                <a:solidFill>
                  <a:schemeClr val="tx1"/>
                </a:solidFill>
                <a:effectLst/>
                <a:latin typeface="+mn-lt"/>
                <a:ea typeface="+mn-ea"/>
                <a:cs typeface="+mn-cs"/>
              </a:rPr>
              <a:t>(3), 129–145. https://</a:t>
            </a:r>
            <a:r>
              <a:rPr lang="en-US" sz="1200" b="0" i="0" u="none" strike="noStrike" kern="1200" dirty="0" err="1">
                <a:solidFill>
                  <a:schemeClr val="tx1"/>
                </a:solidFill>
                <a:effectLst/>
                <a:latin typeface="+mn-lt"/>
                <a:ea typeface="+mn-ea"/>
                <a:cs typeface="+mn-cs"/>
              </a:rPr>
              <a:t>doi.org</a:t>
            </a:r>
            <a:r>
              <a:rPr lang="en-US" sz="1200" b="0" i="0" u="none" strike="noStrike" kern="1200" dirty="0">
                <a:solidFill>
                  <a:schemeClr val="tx1"/>
                </a:solidFill>
                <a:effectLst/>
                <a:latin typeface="+mn-lt"/>
                <a:ea typeface="+mn-ea"/>
                <a:cs typeface="+mn-cs"/>
              </a:rPr>
              <a:t>/10.1038/nrg.2015.36</a:t>
            </a:r>
            <a:endParaRPr lang="en-US" dirty="0"/>
          </a:p>
        </p:txBody>
      </p:sp>
      <p:sp>
        <p:nvSpPr>
          <p:cNvPr id="4" name="Slide Number Placeholder 3"/>
          <p:cNvSpPr>
            <a:spLocks noGrp="1"/>
          </p:cNvSpPr>
          <p:nvPr>
            <p:ph type="sldNum" sz="quarter" idx="5"/>
          </p:nvPr>
        </p:nvSpPr>
        <p:spPr/>
        <p:txBody>
          <a:bodyPr/>
          <a:lstStyle/>
          <a:p>
            <a:fld id="{C74EAC61-49C5-D24E-8247-6FF134EF9A99}" type="slidenum">
              <a:rPr lang="en-US" smtClean="0"/>
              <a:t>1</a:t>
            </a:fld>
            <a:endParaRPr lang="en-US"/>
          </a:p>
        </p:txBody>
      </p:sp>
    </p:spTree>
    <p:extLst>
      <p:ext uri="{BB962C8B-B14F-4D97-AF65-F5344CB8AC3E}">
        <p14:creationId xmlns:p14="http://schemas.microsoft.com/office/powerpoint/2010/main" val="41568102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think (c) shows case-control ratios for each trait category in each cohort?</a:t>
            </a:r>
          </a:p>
        </p:txBody>
      </p:sp>
      <p:sp>
        <p:nvSpPr>
          <p:cNvPr id="4" name="Slide Number Placeholder 3"/>
          <p:cNvSpPr>
            <a:spLocks noGrp="1"/>
          </p:cNvSpPr>
          <p:nvPr>
            <p:ph type="sldNum" sz="quarter" idx="5"/>
          </p:nvPr>
        </p:nvSpPr>
        <p:spPr/>
        <p:txBody>
          <a:bodyPr/>
          <a:lstStyle/>
          <a:p>
            <a:fld id="{C74EAC61-49C5-D24E-8247-6FF134EF9A99}" type="slidenum">
              <a:rPr lang="en-US" smtClean="0"/>
              <a:t>46</a:t>
            </a:fld>
            <a:endParaRPr lang="en-US"/>
          </a:p>
        </p:txBody>
      </p:sp>
    </p:spTree>
    <p:extLst>
      <p:ext uri="{BB962C8B-B14F-4D97-AF65-F5344CB8AC3E}">
        <p14:creationId xmlns:p14="http://schemas.microsoft.com/office/powerpoint/2010/main" val="10142555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4EAC61-49C5-D24E-8247-6FF134EF9A99}" type="slidenum">
              <a:rPr lang="en-US" smtClean="0"/>
              <a:t>48</a:t>
            </a:fld>
            <a:endParaRPr lang="en-US"/>
          </a:p>
        </p:txBody>
      </p:sp>
    </p:spTree>
    <p:extLst>
      <p:ext uri="{BB962C8B-B14F-4D97-AF65-F5344CB8AC3E}">
        <p14:creationId xmlns:p14="http://schemas.microsoft.com/office/powerpoint/2010/main" val="2519136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4EAC61-49C5-D24E-8247-6FF134EF9A99}" type="slidenum">
              <a:rPr lang="en-US" smtClean="0"/>
              <a:t>57</a:t>
            </a:fld>
            <a:endParaRPr lang="en-US"/>
          </a:p>
        </p:txBody>
      </p:sp>
    </p:spTree>
    <p:extLst>
      <p:ext uri="{BB962C8B-B14F-4D97-AF65-F5344CB8AC3E}">
        <p14:creationId xmlns:p14="http://schemas.microsoft.com/office/powerpoint/2010/main" val="6891509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4EAC61-49C5-D24E-8247-6FF134EF9A99}" type="slidenum">
              <a:rPr lang="en-US" smtClean="0"/>
              <a:t>66</a:t>
            </a:fld>
            <a:endParaRPr lang="en-US"/>
          </a:p>
        </p:txBody>
      </p:sp>
    </p:spTree>
    <p:extLst>
      <p:ext uri="{BB962C8B-B14F-4D97-AF65-F5344CB8AC3E}">
        <p14:creationId xmlns:p14="http://schemas.microsoft.com/office/powerpoint/2010/main" val="15043172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Forward: </a:t>
            </a:r>
            <a:r>
              <a:rPr lang="en-US"/>
              <a:t>phenotype </a:t>
            </a:r>
            <a:r>
              <a:rPr lang="en-US">
                <a:sym typeface="Wingdings" pitchFamily="2" charset="2"/>
              </a:rPr>
              <a:t></a:t>
            </a:r>
            <a:r>
              <a:rPr lang="en-US"/>
              <a:t> </a:t>
            </a:r>
            <a:r>
              <a:rPr lang="en-US" dirty="0"/>
              <a:t>genotype</a:t>
            </a:r>
          </a:p>
          <a:p>
            <a:r>
              <a:rPr lang="en-US" dirty="0"/>
              <a:t>Reverse: genotype </a:t>
            </a:r>
            <a:r>
              <a:rPr lang="en-US" dirty="0">
                <a:sym typeface="Wingdings" pitchFamily="2" charset="2"/>
              </a:rPr>
              <a:t> phenotype</a:t>
            </a:r>
            <a:endParaRPr lang="en-US" dirty="0"/>
          </a:p>
        </p:txBody>
      </p:sp>
      <p:sp>
        <p:nvSpPr>
          <p:cNvPr id="4" name="Slide Number Placeholder 3"/>
          <p:cNvSpPr>
            <a:spLocks noGrp="1"/>
          </p:cNvSpPr>
          <p:nvPr>
            <p:ph type="sldNum" sz="quarter" idx="5"/>
          </p:nvPr>
        </p:nvSpPr>
        <p:spPr/>
        <p:txBody>
          <a:bodyPr/>
          <a:lstStyle/>
          <a:p>
            <a:fld id="{C74EAC61-49C5-D24E-8247-6FF134EF9A99}" type="slidenum">
              <a:rPr lang="en-US" smtClean="0"/>
              <a:t>2</a:t>
            </a:fld>
            <a:endParaRPr lang="en-US"/>
          </a:p>
        </p:txBody>
      </p:sp>
    </p:spTree>
    <p:extLst>
      <p:ext uri="{BB962C8B-B14F-4D97-AF65-F5344CB8AC3E}">
        <p14:creationId xmlns:p14="http://schemas.microsoft.com/office/powerpoint/2010/main" val="13867081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r>
              <a:rPr lang="en-US" b="0" i="0" u="none" strike="noStrike" dirty="0">
                <a:solidFill>
                  <a:srgbClr val="333333"/>
                </a:solidFill>
                <a:effectLst/>
                <a:latin typeface="Cambria" panose="02040503050406030204" pitchFamily="18" charset="0"/>
              </a:rPr>
              <a:t>Three competing vertical and horizontal pleiotropy pathways proposed to understand the causal relationship between genetics, white matter integrity, and nicotine dependence. Model 0 represents a horizontal pleiotropic relationship, while models 1 and 2 represent vertical pleiotropic relationships.”</a:t>
            </a:r>
          </a:p>
          <a:p>
            <a:endParaRPr lang="en-US" b="0" i="0" u="none" strike="noStrike" dirty="0">
              <a:solidFill>
                <a:srgbClr val="333333"/>
              </a:solidFill>
              <a:effectLst/>
              <a:latin typeface="Cambria" panose="02040503050406030204" pitchFamily="18" charset="0"/>
            </a:endParaRPr>
          </a:p>
          <a:p>
            <a:r>
              <a:rPr lang="en-US" b="0" i="0" u="none" strike="noStrike" dirty="0">
                <a:solidFill>
                  <a:srgbClr val="333333"/>
                </a:solidFill>
                <a:effectLst/>
                <a:latin typeface="Cambria" panose="02040503050406030204" pitchFamily="18" charset="0"/>
              </a:rPr>
              <a:t>“</a:t>
            </a:r>
            <a:r>
              <a:rPr lang="en-US" b="0" i="0" u="none" strike="noStrike" dirty="0">
                <a:solidFill>
                  <a:srgbClr val="212121"/>
                </a:solidFill>
                <a:effectLst/>
                <a:latin typeface="Cambria" panose="02040503050406030204" pitchFamily="18" charset="0"/>
              </a:rPr>
              <a:t>Vertical and horizontal pleiotropic pathways are chief causal mechanisms explaining the phenomenon of genetic variants affecting multiple traits (</a:t>
            </a:r>
            <a:r>
              <a:rPr lang="en-US" b="0" i="0" u="sng" dirty="0">
                <a:solidFill>
                  <a:srgbClr val="4C2C92"/>
                </a:solidFill>
                <a:effectLst/>
                <a:latin typeface="Cambria" panose="02040503050406030204" pitchFamily="18" charset="0"/>
                <a:hlinkClick r:id="rId3"/>
              </a:rPr>
              <a:t>Tyler et al., 2009</a:t>
            </a:r>
            <a:r>
              <a:rPr lang="en-US" b="0" i="0" u="none" strike="noStrike" dirty="0">
                <a:solidFill>
                  <a:srgbClr val="212121"/>
                </a:solidFill>
                <a:effectLst/>
                <a:latin typeface="Cambria" panose="02040503050406030204" pitchFamily="18" charset="0"/>
              </a:rPr>
              <a:t>; </a:t>
            </a:r>
            <a:r>
              <a:rPr lang="en-US" b="0" i="0" u="sng" dirty="0">
                <a:solidFill>
                  <a:srgbClr val="4C2C92"/>
                </a:solidFill>
                <a:effectLst/>
                <a:latin typeface="Cambria" panose="02040503050406030204" pitchFamily="18" charset="0"/>
                <a:hlinkClick r:id="rId4"/>
              </a:rPr>
              <a:t>Paaby and Rockman, 2013</a:t>
            </a:r>
            <a:r>
              <a:rPr lang="en-US" b="0" i="0" u="none" strike="noStrike" dirty="0">
                <a:solidFill>
                  <a:srgbClr val="212121"/>
                </a:solidFill>
                <a:effectLst/>
                <a:latin typeface="Cambria" panose="02040503050406030204" pitchFamily="18" charset="0"/>
              </a:rPr>
              <a:t>; </a:t>
            </a:r>
            <a:r>
              <a:rPr lang="en-US" b="0" i="0" u="sng" dirty="0">
                <a:solidFill>
                  <a:srgbClr val="4C2C92"/>
                </a:solidFill>
                <a:effectLst/>
                <a:latin typeface="Cambria" panose="02040503050406030204" pitchFamily="18" charset="0"/>
                <a:hlinkClick r:id="rId5"/>
              </a:rPr>
              <a:t>Jordan et al., 2019</a:t>
            </a:r>
            <a:r>
              <a:rPr lang="en-US" b="0" i="0" u="none" strike="noStrike" dirty="0">
                <a:solidFill>
                  <a:srgbClr val="212121"/>
                </a:solidFill>
                <a:effectLst/>
                <a:latin typeface="Cambria" panose="02040503050406030204" pitchFamily="18" charset="0"/>
              </a:rPr>
              <a:t>). Vertical pleiotropy is observed when a trait influenced by genetic factors has, in turn, influenced another trait by acting as a mediator.</a:t>
            </a:r>
          </a:p>
          <a:p>
            <a:endParaRPr lang="en-US" b="0" i="0" u="none" strike="noStrike" dirty="0">
              <a:solidFill>
                <a:srgbClr val="212121"/>
              </a:solidFill>
              <a:effectLst/>
              <a:latin typeface="Cambria" panose="02040503050406030204" pitchFamily="18" charset="0"/>
            </a:endParaRPr>
          </a:p>
          <a:p>
            <a:r>
              <a:rPr lang="en-US" b="0" i="0" u="none" strike="noStrike" dirty="0">
                <a:solidFill>
                  <a:srgbClr val="212121"/>
                </a:solidFill>
                <a:effectLst/>
                <a:latin typeface="Cambria" panose="02040503050406030204" pitchFamily="18" charset="0"/>
              </a:rPr>
              <a:t>Horizontal pleiotropy refers to two traits being independently influenced by the same genetic factors. In the first vertical pleiotropic pathway (</a:t>
            </a:r>
            <a:r>
              <a:rPr lang="en-US" b="0" i="0" u="sng" dirty="0">
                <a:solidFill>
                  <a:srgbClr val="4C2C92"/>
                </a:solidFill>
                <a:effectLst/>
                <a:latin typeface="Cambria" panose="02040503050406030204" pitchFamily="18" charset="0"/>
                <a:hlinkClick r:id="rId6"/>
              </a:rPr>
              <a:t>Figure 1</a:t>
            </a:r>
            <a:r>
              <a:rPr lang="en-US" b="0" i="0" u="none" strike="noStrike" dirty="0">
                <a:solidFill>
                  <a:srgbClr val="212121"/>
                </a:solidFill>
                <a:effectLst/>
                <a:latin typeface="Cambria" panose="02040503050406030204" pitchFamily="18" charset="0"/>
              </a:rPr>
              <a:t>: model 1), we assume that genetic factors underpinning susceptibility to nicotine dependence do so through alterations in WM integrity.</a:t>
            </a:r>
          </a:p>
          <a:p>
            <a:endParaRPr lang="en-US" b="0" i="0" u="none" strike="noStrike" dirty="0">
              <a:solidFill>
                <a:srgbClr val="212121"/>
              </a:solidFill>
              <a:effectLst/>
              <a:latin typeface="Cambria" panose="02040503050406030204" pitchFamily="18" charset="0"/>
            </a:endParaRPr>
          </a:p>
          <a:p>
            <a:r>
              <a:rPr lang="en-US" b="0" i="0" u="none" strike="noStrike" dirty="0">
                <a:solidFill>
                  <a:srgbClr val="212121"/>
                </a:solidFill>
                <a:effectLst/>
                <a:latin typeface="Cambria" panose="02040503050406030204" pitchFamily="18" charset="0"/>
              </a:rPr>
              <a:t>In the second vertical pleiotropic pathway (</a:t>
            </a:r>
            <a:r>
              <a:rPr lang="en-US" b="0" i="0" u="sng" dirty="0">
                <a:solidFill>
                  <a:srgbClr val="4C2C92"/>
                </a:solidFill>
                <a:effectLst/>
                <a:latin typeface="Cambria" panose="02040503050406030204" pitchFamily="18" charset="0"/>
                <a:hlinkClick r:id="rId6"/>
              </a:rPr>
              <a:t>Figure 1</a:t>
            </a:r>
            <a:r>
              <a:rPr lang="en-US" b="0" i="0" u="none" strike="noStrike" dirty="0">
                <a:solidFill>
                  <a:srgbClr val="212121"/>
                </a:solidFill>
                <a:effectLst/>
                <a:latin typeface="Cambria" panose="02040503050406030204" pitchFamily="18" charset="0"/>
              </a:rPr>
              <a:t>: model 2), we alternatively hypothesize that genetic factors underpin nicotine addiction directly, and the reduction in WM integrity occurs due to a multitude of harmful effects of chronic or heavy smoking.</a:t>
            </a:r>
          </a:p>
          <a:p>
            <a:endParaRPr lang="en-US" b="0" i="0" u="none" strike="noStrike" dirty="0">
              <a:solidFill>
                <a:srgbClr val="212121"/>
              </a:solidFill>
              <a:effectLst/>
              <a:latin typeface="Cambria" panose="02040503050406030204" pitchFamily="18" charset="0"/>
            </a:endParaRPr>
          </a:p>
          <a:p>
            <a:r>
              <a:rPr lang="en-US" b="0" i="0" u="none" strike="noStrike" dirty="0">
                <a:solidFill>
                  <a:srgbClr val="212121"/>
                </a:solidFill>
                <a:effectLst/>
                <a:latin typeface="Cambria" panose="02040503050406030204" pitchFamily="18" charset="0"/>
              </a:rPr>
              <a:t>Lastly, we also test horizontal pleiotropy (</a:t>
            </a:r>
            <a:r>
              <a:rPr lang="en-US" b="0" i="0" u="sng" dirty="0">
                <a:solidFill>
                  <a:srgbClr val="4C2C92"/>
                </a:solidFill>
                <a:effectLst/>
                <a:latin typeface="Cambria" panose="02040503050406030204" pitchFamily="18" charset="0"/>
                <a:hlinkClick r:id="rId6"/>
              </a:rPr>
              <a:t>Figure 1</a:t>
            </a:r>
            <a:r>
              <a:rPr lang="en-US" b="0" i="0" u="none" strike="noStrike" dirty="0">
                <a:solidFill>
                  <a:srgbClr val="212121"/>
                </a:solidFill>
                <a:effectLst/>
                <a:latin typeface="Cambria" panose="02040503050406030204" pitchFamily="18" charset="0"/>
              </a:rPr>
              <a:t>: model 0) where genetic factors affect both WM integrity and nicotine addiction independently. The proposed models are complementary to the widely used Mendelian randomization (MR) models that estimate the causal influence between the traits by relaxing the conditional independence assumption in instrumental variable (IV) analysis (</a:t>
            </a:r>
            <a:r>
              <a:rPr lang="en-US" b="0" i="0" u="sng" dirty="0">
                <a:solidFill>
                  <a:srgbClr val="4C2C92"/>
                </a:solidFill>
                <a:effectLst/>
                <a:latin typeface="Cambria" panose="02040503050406030204" pitchFamily="18" charset="0"/>
                <a:hlinkClick r:id="rId7"/>
              </a:rPr>
              <a:t>Davey Smith and Hemani, 2014</a:t>
            </a:r>
            <a:r>
              <a:rPr lang="en-US" b="0" i="0" u="none" strike="noStrike" dirty="0">
                <a:solidFill>
                  <a:srgbClr val="212121"/>
                </a:solidFill>
                <a:effectLst/>
                <a:latin typeface="Cambria" panose="02040503050406030204" pitchFamily="18" charset="0"/>
              </a:rPr>
              <a:t>; </a:t>
            </a:r>
            <a:r>
              <a:rPr lang="en-US" b="0" i="0" u="sng" dirty="0">
                <a:solidFill>
                  <a:srgbClr val="4C2C92"/>
                </a:solidFill>
                <a:effectLst/>
                <a:latin typeface="Cambria" panose="02040503050406030204" pitchFamily="18" charset="0"/>
                <a:hlinkClick r:id="rId8"/>
              </a:rPr>
              <a:t>Hemani et al., 2018a</a:t>
            </a:r>
            <a:r>
              <a:rPr lang="en-US" b="0" i="0" u="none" strike="noStrike" dirty="0">
                <a:solidFill>
                  <a:srgbClr val="212121"/>
                </a:solidFill>
                <a:effectLst/>
                <a:latin typeface="Cambria" panose="02040503050406030204" pitchFamily="18" charset="0"/>
              </a:rPr>
              <a:t>,</a:t>
            </a:r>
            <a:r>
              <a:rPr lang="en-US" b="0" i="0" u="sng" dirty="0">
                <a:solidFill>
                  <a:srgbClr val="4C2C92"/>
                </a:solidFill>
                <a:effectLst/>
                <a:latin typeface="Cambria" panose="02040503050406030204" pitchFamily="18" charset="0"/>
                <a:hlinkClick r:id="rId9"/>
              </a:rPr>
              <a:t>b</a:t>
            </a:r>
            <a:r>
              <a:rPr lang="en-US" b="0" i="0" u="none" strike="noStrike" dirty="0">
                <a:solidFill>
                  <a:srgbClr val="212121"/>
                </a:solidFill>
                <a:effectLst/>
                <a:latin typeface="Cambria" panose="02040503050406030204" pitchFamily="18" charset="0"/>
              </a:rPr>
              <a:t>). We then develop rigorous analytical approaches to determine and validate the best causal model for pleiotropic genetic variants associated with both WM integrity and nicotine addiction.</a:t>
            </a:r>
            <a:r>
              <a:rPr lang="en-US" b="0" i="0" u="none" strike="noStrike" dirty="0">
                <a:solidFill>
                  <a:srgbClr val="333333"/>
                </a:solidFill>
                <a:effectLst/>
                <a:latin typeface="Cambria" panose="02040503050406030204" pitchFamily="18" charset="0"/>
              </a:rPr>
              <a:t>”</a:t>
            </a:r>
            <a:endParaRPr lang="en-US" dirty="0"/>
          </a:p>
        </p:txBody>
      </p:sp>
      <p:sp>
        <p:nvSpPr>
          <p:cNvPr id="4" name="Slide Number Placeholder 3"/>
          <p:cNvSpPr>
            <a:spLocks noGrp="1"/>
          </p:cNvSpPr>
          <p:nvPr>
            <p:ph type="sldNum" sz="quarter" idx="5"/>
          </p:nvPr>
        </p:nvSpPr>
        <p:spPr/>
        <p:txBody>
          <a:bodyPr/>
          <a:lstStyle/>
          <a:p>
            <a:fld id="{C74EAC61-49C5-D24E-8247-6FF134EF9A99}" type="slidenum">
              <a:rPr lang="en-US" smtClean="0"/>
              <a:t>17</a:t>
            </a:fld>
            <a:endParaRPr lang="en-US"/>
          </a:p>
        </p:txBody>
      </p:sp>
    </p:spTree>
    <p:extLst>
      <p:ext uri="{BB962C8B-B14F-4D97-AF65-F5344CB8AC3E}">
        <p14:creationId xmlns:p14="http://schemas.microsoft.com/office/powerpoint/2010/main" val="42615827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4EAC61-49C5-D24E-8247-6FF134EF9A99}" type="slidenum">
              <a:rPr lang="en-US" smtClean="0"/>
              <a:t>18</a:t>
            </a:fld>
            <a:endParaRPr lang="en-US"/>
          </a:p>
        </p:txBody>
      </p:sp>
    </p:spTree>
    <p:extLst>
      <p:ext uri="{BB962C8B-B14F-4D97-AF65-F5344CB8AC3E}">
        <p14:creationId xmlns:p14="http://schemas.microsoft.com/office/powerpoint/2010/main" val="1364579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actinic keratosis = a pre-cancerous condition of scaly or crusty skin common in [lighter]-skinned individuals, particularly those who tan or are constantly exposed to ultraviolet light </a:t>
            </a:r>
            <a:endParaRPr lang="en-US" dirty="0"/>
          </a:p>
          <a:p>
            <a:endParaRPr lang="en-US" dirty="0"/>
          </a:p>
        </p:txBody>
      </p:sp>
      <p:sp>
        <p:nvSpPr>
          <p:cNvPr id="4" name="Slide Number Placeholder 3"/>
          <p:cNvSpPr>
            <a:spLocks noGrp="1"/>
          </p:cNvSpPr>
          <p:nvPr>
            <p:ph type="sldNum" sz="quarter" idx="5"/>
          </p:nvPr>
        </p:nvSpPr>
        <p:spPr/>
        <p:txBody>
          <a:bodyPr/>
          <a:lstStyle/>
          <a:p>
            <a:fld id="{C74EAC61-49C5-D24E-8247-6FF134EF9A99}" type="slidenum">
              <a:rPr lang="en-US" smtClean="0"/>
              <a:t>20</a:t>
            </a:fld>
            <a:endParaRPr lang="en-US"/>
          </a:p>
        </p:txBody>
      </p:sp>
    </p:spTree>
    <p:extLst>
      <p:ext uri="{BB962C8B-B14F-4D97-AF65-F5344CB8AC3E}">
        <p14:creationId xmlns:p14="http://schemas.microsoft.com/office/powerpoint/2010/main" val="40743462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“ICD” = International Classification of Diseases</a:t>
            </a:r>
          </a:p>
          <a:p>
            <a:r>
              <a:rPr lang="en-US" dirty="0"/>
              <a:t>”CM” = clinical modification?</a:t>
            </a:r>
          </a:p>
        </p:txBody>
      </p:sp>
      <p:sp>
        <p:nvSpPr>
          <p:cNvPr id="4" name="Slide Number Placeholder 3"/>
          <p:cNvSpPr>
            <a:spLocks noGrp="1"/>
          </p:cNvSpPr>
          <p:nvPr>
            <p:ph type="sldNum" sz="quarter" idx="5"/>
          </p:nvPr>
        </p:nvSpPr>
        <p:spPr/>
        <p:txBody>
          <a:bodyPr/>
          <a:lstStyle/>
          <a:p>
            <a:fld id="{C74EAC61-49C5-D24E-8247-6FF134EF9A99}" type="slidenum">
              <a:rPr lang="en-US" smtClean="0"/>
              <a:t>24</a:t>
            </a:fld>
            <a:endParaRPr lang="en-US"/>
          </a:p>
        </p:txBody>
      </p:sp>
    </p:spTree>
    <p:extLst>
      <p:ext uri="{BB962C8B-B14F-4D97-AF65-F5344CB8AC3E}">
        <p14:creationId xmlns:p14="http://schemas.microsoft.com/office/powerpoint/2010/main" val="38581662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en.wikipedia.org</a:t>
            </a:r>
            <a:r>
              <a:rPr lang="en-US" dirty="0"/>
              <a:t>/wiki/List_of_ICD-9_codes_001–139:_infectious_and_parasitic_diseases</a:t>
            </a:r>
          </a:p>
        </p:txBody>
      </p:sp>
      <p:sp>
        <p:nvSpPr>
          <p:cNvPr id="4" name="Slide Number Placeholder 3"/>
          <p:cNvSpPr>
            <a:spLocks noGrp="1"/>
          </p:cNvSpPr>
          <p:nvPr>
            <p:ph type="sldNum" sz="quarter" idx="5"/>
          </p:nvPr>
        </p:nvSpPr>
        <p:spPr/>
        <p:txBody>
          <a:bodyPr/>
          <a:lstStyle/>
          <a:p>
            <a:fld id="{C74EAC61-49C5-D24E-8247-6FF134EF9A99}" type="slidenum">
              <a:rPr lang="en-US" smtClean="0"/>
              <a:t>26</a:t>
            </a:fld>
            <a:endParaRPr lang="en-US"/>
          </a:p>
        </p:txBody>
      </p:sp>
    </p:spTree>
    <p:extLst>
      <p:ext uri="{BB962C8B-B14F-4D97-AF65-F5344CB8AC3E}">
        <p14:creationId xmlns:p14="http://schemas.microsoft.com/office/powerpoint/2010/main" val="24772974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4EAC61-49C5-D24E-8247-6FF134EF9A99}" type="slidenum">
              <a:rPr lang="en-US" smtClean="0"/>
              <a:t>27</a:t>
            </a:fld>
            <a:endParaRPr lang="en-US"/>
          </a:p>
        </p:txBody>
      </p:sp>
    </p:spTree>
    <p:extLst>
      <p:ext uri="{BB962C8B-B14F-4D97-AF65-F5344CB8AC3E}">
        <p14:creationId xmlns:p14="http://schemas.microsoft.com/office/powerpoint/2010/main" val="12040789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http://www.icd9data.com/2015/Volume1/001-139/010-018/011/</a:t>
            </a:r>
            <a:r>
              <a:rPr lang="en-US" dirty="0" err="1"/>
              <a:t>default.htm</a:t>
            </a:r>
            <a:endParaRPr lang="en-US" dirty="0"/>
          </a:p>
        </p:txBody>
      </p:sp>
      <p:sp>
        <p:nvSpPr>
          <p:cNvPr id="4" name="Slide Number Placeholder 3"/>
          <p:cNvSpPr>
            <a:spLocks noGrp="1"/>
          </p:cNvSpPr>
          <p:nvPr>
            <p:ph type="sldNum" sz="quarter" idx="5"/>
          </p:nvPr>
        </p:nvSpPr>
        <p:spPr/>
        <p:txBody>
          <a:bodyPr/>
          <a:lstStyle/>
          <a:p>
            <a:fld id="{C74EAC61-49C5-D24E-8247-6FF134EF9A99}" type="slidenum">
              <a:rPr lang="en-US" smtClean="0"/>
              <a:t>28</a:t>
            </a:fld>
            <a:endParaRPr lang="en-US"/>
          </a:p>
        </p:txBody>
      </p:sp>
    </p:spTree>
    <p:extLst>
      <p:ext uri="{BB962C8B-B14F-4D97-AF65-F5344CB8AC3E}">
        <p14:creationId xmlns:p14="http://schemas.microsoft.com/office/powerpoint/2010/main" val="12896138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F45046C-2239-C44E-BC51-7EFB739E2595}" type="datetimeFigureOut">
              <a:rPr lang="en-US" smtClean="0"/>
              <a:t>4/16/25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B9B9132-F3B9-814E-81B7-7832C27DEFEE}" type="slidenum">
              <a:rPr lang="en-US" smtClean="0"/>
              <a:t>‹#›</a:t>
            </a:fld>
            <a:endParaRPr lang="en-US"/>
          </a:p>
        </p:txBody>
      </p:sp>
    </p:spTree>
    <p:extLst>
      <p:ext uri="{BB962C8B-B14F-4D97-AF65-F5344CB8AC3E}">
        <p14:creationId xmlns:p14="http://schemas.microsoft.com/office/powerpoint/2010/main" val="10983147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F45046C-2239-C44E-BC51-7EFB739E2595}" type="datetimeFigureOut">
              <a:rPr lang="en-US" smtClean="0"/>
              <a:t>4/16/25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B9B9132-F3B9-814E-81B7-7832C27DEFEE}" type="slidenum">
              <a:rPr lang="en-US" smtClean="0"/>
              <a:t>‹#›</a:t>
            </a:fld>
            <a:endParaRPr lang="en-US"/>
          </a:p>
        </p:txBody>
      </p:sp>
    </p:spTree>
    <p:extLst>
      <p:ext uri="{BB962C8B-B14F-4D97-AF65-F5344CB8AC3E}">
        <p14:creationId xmlns:p14="http://schemas.microsoft.com/office/powerpoint/2010/main" val="4898746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F45046C-2239-C44E-BC51-7EFB739E2595}" type="datetimeFigureOut">
              <a:rPr lang="en-US" smtClean="0"/>
              <a:t>4/16/25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B9B9132-F3B9-814E-81B7-7832C27DEFEE}" type="slidenum">
              <a:rPr lang="en-US" smtClean="0"/>
              <a:t>‹#›</a:t>
            </a:fld>
            <a:endParaRPr lang="en-US"/>
          </a:p>
        </p:txBody>
      </p:sp>
    </p:spTree>
    <p:extLst>
      <p:ext uri="{BB962C8B-B14F-4D97-AF65-F5344CB8AC3E}">
        <p14:creationId xmlns:p14="http://schemas.microsoft.com/office/powerpoint/2010/main" val="20190286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F45046C-2239-C44E-BC51-7EFB739E2595}" type="datetimeFigureOut">
              <a:rPr lang="en-US" smtClean="0"/>
              <a:t>4/16/25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B9B9132-F3B9-814E-81B7-7832C27DEFEE}" type="slidenum">
              <a:rPr lang="en-US" smtClean="0"/>
              <a:t>‹#›</a:t>
            </a:fld>
            <a:endParaRPr lang="en-US"/>
          </a:p>
        </p:txBody>
      </p:sp>
    </p:spTree>
    <p:extLst>
      <p:ext uri="{BB962C8B-B14F-4D97-AF65-F5344CB8AC3E}">
        <p14:creationId xmlns:p14="http://schemas.microsoft.com/office/powerpoint/2010/main" val="17541581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F45046C-2239-C44E-BC51-7EFB739E2595}" type="datetimeFigureOut">
              <a:rPr lang="en-US" smtClean="0"/>
              <a:t>4/16/25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B9B9132-F3B9-814E-81B7-7832C27DEFEE}" type="slidenum">
              <a:rPr lang="en-US" smtClean="0"/>
              <a:t>‹#›</a:t>
            </a:fld>
            <a:endParaRPr lang="en-US"/>
          </a:p>
        </p:txBody>
      </p:sp>
    </p:spTree>
    <p:extLst>
      <p:ext uri="{BB962C8B-B14F-4D97-AF65-F5344CB8AC3E}">
        <p14:creationId xmlns:p14="http://schemas.microsoft.com/office/powerpoint/2010/main" val="14801344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F45046C-2239-C44E-BC51-7EFB739E2595}" type="datetimeFigureOut">
              <a:rPr lang="en-US" smtClean="0"/>
              <a:t>4/16/25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B9B9132-F3B9-814E-81B7-7832C27DEFEE}" type="slidenum">
              <a:rPr lang="en-US" smtClean="0"/>
              <a:t>‹#›</a:t>
            </a:fld>
            <a:endParaRPr lang="en-US"/>
          </a:p>
        </p:txBody>
      </p:sp>
    </p:spTree>
    <p:extLst>
      <p:ext uri="{BB962C8B-B14F-4D97-AF65-F5344CB8AC3E}">
        <p14:creationId xmlns:p14="http://schemas.microsoft.com/office/powerpoint/2010/main" val="1695208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F45046C-2239-C44E-BC51-7EFB739E2595}" type="datetimeFigureOut">
              <a:rPr lang="en-US" smtClean="0"/>
              <a:t>4/16/25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B9B9132-F3B9-814E-81B7-7832C27DEFEE}" type="slidenum">
              <a:rPr lang="en-US" smtClean="0"/>
              <a:t>‹#›</a:t>
            </a:fld>
            <a:endParaRPr lang="en-US"/>
          </a:p>
        </p:txBody>
      </p:sp>
    </p:spTree>
    <p:extLst>
      <p:ext uri="{BB962C8B-B14F-4D97-AF65-F5344CB8AC3E}">
        <p14:creationId xmlns:p14="http://schemas.microsoft.com/office/powerpoint/2010/main" val="15738285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F45046C-2239-C44E-BC51-7EFB739E2595}" type="datetimeFigureOut">
              <a:rPr lang="en-US" smtClean="0"/>
              <a:t>4/16/25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B9B9132-F3B9-814E-81B7-7832C27DEFEE}" type="slidenum">
              <a:rPr lang="en-US" smtClean="0"/>
              <a:t>‹#›</a:t>
            </a:fld>
            <a:endParaRPr lang="en-US"/>
          </a:p>
        </p:txBody>
      </p:sp>
    </p:spTree>
    <p:extLst>
      <p:ext uri="{BB962C8B-B14F-4D97-AF65-F5344CB8AC3E}">
        <p14:creationId xmlns:p14="http://schemas.microsoft.com/office/powerpoint/2010/main" val="7798387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F45046C-2239-C44E-BC51-7EFB739E2595}" type="datetimeFigureOut">
              <a:rPr lang="en-US" smtClean="0"/>
              <a:t>4/16/25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B9B9132-F3B9-814E-81B7-7832C27DEFEE}" type="slidenum">
              <a:rPr lang="en-US" smtClean="0"/>
              <a:t>‹#›</a:t>
            </a:fld>
            <a:endParaRPr lang="en-US"/>
          </a:p>
        </p:txBody>
      </p:sp>
    </p:spTree>
    <p:extLst>
      <p:ext uri="{BB962C8B-B14F-4D97-AF65-F5344CB8AC3E}">
        <p14:creationId xmlns:p14="http://schemas.microsoft.com/office/powerpoint/2010/main" val="6569046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F45046C-2239-C44E-BC51-7EFB739E2595}" type="datetimeFigureOut">
              <a:rPr lang="en-US" smtClean="0"/>
              <a:t>4/16/25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B9B9132-F3B9-814E-81B7-7832C27DEFEE}" type="slidenum">
              <a:rPr lang="en-US" smtClean="0"/>
              <a:t>‹#›</a:t>
            </a:fld>
            <a:endParaRPr lang="en-US"/>
          </a:p>
        </p:txBody>
      </p:sp>
    </p:spTree>
    <p:extLst>
      <p:ext uri="{BB962C8B-B14F-4D97-AF65-F5344CB8AC3E}">
        <p14:creationId xmlns:p14="http://schemas.microsoft.com/office/powerpoint/2010/main" val="3838132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F45046C-2239-C44E-BC51-7EFB739E2595}" type="datetimeFigureOut">
              <a:rPr lang="en-US" smtClean="0"/>
              <a:t>4/16/25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B9B9132-F3B9-814E-81B7-7832C27DEFEE}" type="slidenum">
              <a:rPr lang="en-US" smtClean="0"/>
              <a:t>‹#›</a:t>
            </a:fld>
            <a:endParaRPr lang="en-US"/>
          </a:p>
        </p:txBody>
      </p:sp>
    </p:spTree>
    <p:extLst>
      <p:ext uri="{BB962C8B-B14F-4D97-AF65-F5344CB8AC3E}">
        <p14:creationId xmlns:p14="http://schemas.microsoft.com/office/powerpoint/2010/main" val="18559344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F45046C-2239-C44E-BC51-7EFB739E2595}" type="datetimeFigureOut">
              <a:rPr lang="en-US" smtClean="0"/>
              <a:t>4/16/25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B9B9132-F3B9-814E-81B7-7832C27DEFEE}" type="slidenum">
              <a:rPr lang="en-US" smtClean="0"/>
              <a:t>‹#›</a:t>
            </a:fld>
            <a:endParaRPr lang="en-US"/>
          </a:p>
        </p:txBody>
      </p:sp>
    </p:spTree>
    <p:extLst>
      <p:ext uri="{BB962C8B-B14F-4D97-AF65-F5344CB8AC3E}">
        <p14:creationId xmlns:p14="http://schemas.microsoft.com/office/powerpoint/2010/main" val="144960122"/>
      </p:ext>
    </p:extLst>
  </p:cSld>
  <p:clrMap bg1="dk1" tx1="lt1" bg2="dk2"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2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err="1"/>
              <a:t>PheWAS</a:t>
            </a:r>
            <a:endParaRPr lang="en-US" dirty="0"/>
          </a:p>
        </p:txBody>
      </p:sp>
      <p:sp>
        <p:nvSpPr>
          <p:cNvPr id="3" name="Subtitle 2"/>
          <p:cNvSpPr>
            <a:spLocks noGrp="1"/>
          </p:cNvSpPr>
          <p:nvPr>
            <p:ph type="subTitle" idx="1"/>
          </p:nvPr>
        </p:nvSpPr>
        <p:spPr>
          <a:xfrm>
            <a:off x="1524000" y="3602037"/>
            <a:ext cx="9144000" cy="2429111"/>
          </a:xfrm>
        </p:spPr>
        <p:txBody>
          <a:bodyPr>
            <a:normAutofit/>
          </a:bodyPr>
          <a:lstStyle/>
          <a:p>
            <a:r>
              <a:rPr lang="en-US" dirty="0"/>
              <a:t>HUGEN 2073</a:t>
            </a:r>
          </a:p>
          <a:p>
            <a:endParaRPr lang="en-US" dirty="0"/>
          </a:p>
          <a:p>
            <a:r>
              <a:rPr lang="en-US" dirty="0"/>
              <a:t>Jon Chernus</a:t>
            </a:r>
          </a:p>
        </p:txBody>
      </p:sp>
    </p:spTree>
    <p:extLst>
      <p:ext uri="{BB962C8B-B14F-4D97-AF65-F5344CB8AC3E}">
        <p14:creationId xmlns:p14="http://schemas.microsoft.com/office/powerpoint/2010/main" val="15854073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8A6AC1-CB7C-674B-AB0E-D4827FC164DA}"/>
              </a:ext>
            </a:extLst>
          </p:cNvPr>
          <p:cNvSpPr>
            <a:spLocks noGrp="1"/>
          </p:cNvSpPr>
          <p:nvPr>
            <p:ph type="title"/>
          </p:nvPr>
        </p:nvSpPr>
        <p:spPr/>
        <p:txBody>
          <a:bodyPr/>
          <a:lstStyle/>
          <a:p>
            <a:r>
              <a:rPr lang="en-US" dirty="0"/>
              <a:t>Pleiotropy</a:t>
            </a:r>
          </a:p>
        </p:txBody>
      </p:sp>
      <p:sp>
        <p:nvSpPr>
          <p:cNvPr id="3" name="Content Placeholder 2">
            <a:extLst>
              <a:ext uri="{FF2B5EF4-FFF2-40B4-BE49-F238E27FC236}">
                <a16:creationId xmlns:a16="http://schemas.microsoft.com/office/drawing/2014/main" id="{FAE01D0D-9801-574D-96D8-89DEFDAD64CD}"/>
              </a:ext>
            </a:extLst>
          </p:cNvPr>
          <p:cNvSpPr>
            <a:spLocks noGrp="1"/>
          </p:cNvSpPr>
          <p:nvPr>
            <p:ph idx="1"/>
          </p:nvPr>
        </p:nvSpPr>
        <p:spPr/>
        <p:txBody>
          <a:bodyPr/>
          <a:lstStyle/>
          <a:p>
            <a:pPr marL="0" indent="0">
              <a:buNone/>
            </a:pPr>
            <a:r>
              <a:rPr lang="en-US" dirty="0"/>
              <a:t>Suppose </a:t>
            </a:r>
            <a:r>
              <a:rPr lang="en-US" dirty="0" err="1"/>
              <a:t>pheWAS</a:t>
            </a:r>
            <a:r>
              <a:rPr lang="en-US" dirty="0"/>
              <a:t> tells you rs12345 is associated with phenotype 1 and phenotype 2.</a:t>
            </a:r>
          </a:p>
          <a:p>
            <a:pPr marL="0" indent="0">
              <a:buNone/>
            </a:pPr>
            <a:r>
              <a:rPr lang="en-US" dirty="0"/>
              <a:t>True (or “horizontal”) pleiotropy is one possible explanation.</a:t>
            </a:r>
          </a:p>
        </p:txBody>
      </p:sp>
      <p:pic>
        <p:nvPicPr>
          <p:cNvPr id="4" name="Picture 3">
            <a:extLst>
              <a:ext uri="{FF2B5EF4-FFF2-40B4-BE49-F238E27FC236}">
                <a16:creationId xmlns:a16="http://schemas.microsoft.com/office/drawing/2014/main" id="{76648DD1-F430-F446-A953-D290800222A8}"/>
              </a:ext>
            </a:extLst>
          </p:cNvPr>
          <p:cNvPicPr>
            <a:picLocks noChangeAspect="1"/>
          </p:cNvPicPr>
          <p:nvPr/>
        </p:nvPicPr>
        <p:blipFill>
          <a:blip r:embed="rId2"/>
          <a:stretch>
            <a:fillRect/>
          </a:stretch>
        </p:blipFill>
        <p:spPr>
          <a:xfrm>
            <a:off x="1658723" y="3183027"/>
            <a:ext cx="3289300" cy="3594100"/>
          </a:xfrm>
          <a:prstGeom prst="rect">
            <a:avLst/>
          </a:prstGeom>
        </p:spPr>
      </p:pic>
      <p:sp>
        <p:nvSpPr>
          <p:cNvPr id="5" name="Rectangle 4">
            <a:extLst>
              <a:ext uri="{FF2B5EF4-FFF2-40B4-BE49-F238E27FC236}">
                <a16:creationId xmlns:a16="http://schemas.microsoft.com/office/drawing/2014/main" id="{E3E82744-E40F-F04C-868B-8C6D209EECB5}"/>
              </a:ext>
            </a:extLst>
          </p:cNvPr>
          <p:cNvSpPr/>
          <p:nvPr/>
        </p:nvSpPr>
        <p:spPr>
          <a:xfrm>
            <a:off x="5102910" y="4379912"/>
            <a:ext cx="6623651" cy="646331"/>
          </a:xfrm>
          <a:prstGeom prst="rect">
            <a:avLst/>
          </a:prstGeom>
        </p:spPr>
        <p:txBody>
          <a:bodyPr wrap="square">
            <a:spAutoFit/>
          </a:bodyPr>
          <a:lstStyle/>
          <a:p>
            <a:r>
              <a:rPr lang="en-US" dirty="0">
                <a:latin typeface="DiverdaSansCom"/>
              </a:rPr>
              <a:t>phenotypes 1 and 2 are both </a:t>
            </a:r>
            <a:r>
              <a:rPr lang="en-US" u="sng" dirty="0">
                <a:latin typeface="DiverdaSansCom"/>
              </a:rPr>
              <a:t>independently</a:t>
            </a:r>
            <a:r>
              <a:rPr lang="en-US" dirty="0">
                <a:latin typeface="DiverdaSansCom"/>
              </a:rPr>
              <a:t> influenced by the genotypes at a locus influencing a shared biological mechanism. </a:t>
            </a:r>
            <a:endParaRPr lang="en-US" dirty="0"/>
          </a:p>
        </p:txBody>
      </p:sp>
    </p:spTree>
    <p:extLst>
      <p:ext uri="{BB962C8B-B14F-4D97-AF65-F5344CB8AC3E}">
        <p14:creationId xmlns:p14="http://schemas.microsoft.com/office/powerpoint/2010/main" val="21509551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CE2819-5834-704E-9703-34DD2B87AC0C}"/>
              </a:ext>
            </a:extLst>
          </p:cNvPr>
          <p:cNvSpPr>
            <a:spLocks noGrp="1"/>
          </p:cNvSpPr>
          <p:nvPr>
            <p:ph type="title"/>
          </p:nvPr>
        </p:nvSpPr>
        <p:spPr/>
        <p:txBody>
          <a:bodyPr/>
          <a:lstStyle/>
          <a:p>
            <a:r>
              <a:rPr lang="en-US" dirty="0"/>
              <a:t>Pleiotropy</a:t>
            </a:r>
          </a:p>
        </p:txBody>
      </p:sp>
      <p:sp>
        <p:nvSpPr>
          <p:cNvPr id="3" name="Content Placeholder 2">
            <a:extLst>
              <a:ext uri="{FF2B5EF4-FFF2-40B4-BE49-F238E27FC236}">
                <a16:creationId xmlns:a16="http://schemas.microsoft.com/office/drawing/2014/main" id="{011BA904-008B-5C4C-A7D2-5FD03A8AEBD5}"/>
              </a:ext>
            </a:extLst>
          </p:cNvPr>
          <p:cNvSpPr>
            <a:spLocks noGrp="1"/>
          </p:cNvSpPr>
          <p:nvPr>
            <p:ph idx="1"/>
          </p:nvPr>
        </p:nvSpPr>
        <p:spPr/>
        <p:txBody>
          <a:bodyPr/>
          <a:lstStyle/>
          <a:p>
            <a:pPr marL="0" indent="0">
              <a:buNone/>
            </a:pPr>
            <a:r>
              <a:rPr lang="en-US" dirty="0"/>
              <a:t>“Comorbidity” could be another explanation.</a:t>
            </a:r>
          </a:p>
        </p:txBody>
      </p:sp>
      <p:pic>
        <p:nvPicPr>
          <p:cNvPr id="4" name="Picture 3">
            <a:extLst>
              <a:ext uri="{FF2B5EF4-FFF2-40B4-BE49-F238E27FC236}">
                <a16:creationId xmlns:a16="http://schemas.microsoft.com/office/drawing/2014/main" id="{1F27287E-17E8-9242-B1D8-E922AF6121CE}"/>
              </a:ext>
            </a:extLst>
          </p:cNvPr>
          <p:cNvPicPr>
            <a:picLocks noChangeAspect="1"/>
          </p:cNvPicPr>
          <p:nvPr/>
        </p:nvPicPr>
        <p:blipFill>
          <a:blip r:embed="rId2"/>
          <a:stretch>
            <a:fillRect/>
          </a:stretch>
        </p:blipFill>
        <p:spPr>
          <a:xfrm>
            <a:off x="1349804" y="2717800"/>
            <a:ext cx="3289300" cy="3594100"/>
          </a:xfrm>
          <a:prstGeom prst="rect">
            <a:avLst/>
          </a:prstGeom>
        </p:spPr>
      </p:pic>
      <p:sp>
        <p:nvSpPr>
          <p:cNvPr id="5" name="Rectangle 4">
            <a:extLst>
              <a:ext uri="{FF2B5EF4-FFF2-40B4-BE49-F238E27FC236}">
                <a16:creationId xmlns:a16="http://schemas.microsoft.com/office/drawing/2014/main" id="{8874C4FF-23D2-A445-8712-FA64AEE5E9A1}"/>
              </a:ext>
            </a:extLst>
          </p:cNvPr>
          <p:cNvSpPr/>
          <p:nvPr/>
        </p:nvSpPr>
        <p:spPr>
          <a:xfrm>
            <a:off x="4948452" y="3542952"/>
            <a:ext cx="6096000" cy="1477328"/>
          </a:xfrm>
          <a:prstGeom prst="rect">
            <a:avLst/>
          </a:prstGeom>
        </p:spPr>
        <p:txBody>
          <a:bodyPr>
            <a:spAutoFit/>
          </a:bodyPr>
          <a:lstStyle/>
          <a:p>
            <a:r>
              <a:rPr lang="en-US" dirty="0">
                <a:latin typeface="DiverdaSansCom"/>
              </a:rPr>
              <a:t>the phenotypes are causally linked in some way that mediates the effect of the genotype on phenotype 2. In this scenario, the genotypes of the locus influence phenotype 1, which induces phenotype 2, but they </a:t>
            </a:r>
            <a:r>
              <a:rPr lang="en-US" u="sng" dirty="0">
                <a:latin typeface="DiverdaSansCom"/>
              </a:rPr>
              <a:t>do not directly or independently influence phenotype 2 </a:t>
            </a:r>
            <a:endParaRPr lang="en-US" u="sng" dirty="0"/>
          </a:p>
        </p:txBody>
      </p:sp>
    </p:spTree>
    <p:extLst>
      <p:ext uri="{BB962C8B-B14F-4D97-AF65-F5344CB8AC3E}">
        <p14:creationId xmlns:p14="http://schemas.microsoft.com/office/powerpoint/2010/main" val="38488673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476DC1-9479-844D-862A-02077E7E6BC3}"/>
              </a:ext>
            </a:extLst>
          </p:cNvPr>
          <p:cNvSpPr>
            <a:spLocks noGrp="1"/>
          </p:cNvSpPr>
          <p:nvPr>
            <p:ph type="title"/>
          </p:nvPr>
        </p:nvSpPr>
        <p:spPr/>
        <p:txBody>
          <a:bodyPr/>
          <a:lstStyle/>
          <a:p>
            <a:r>
              <a:rPr lang="en-US" dirty="0"/>
              <a:t>Pleiotropy</a:t>
            </a:r>
          </a:p>
        </p:txBody>
      </p:sp>
      <p:sp>
        <p:nvSpPr>
          <p:cNvPr id="3" name="Content Placeholder 2">
            <a:extLst>
              <a:ext uri="{FF2B5EF4-FFF2-40B4-BE49-F238E27FC236}">
                <a16:creationId xmlns:a16="http://schemas.microsoft.com/office/drawing/2014/main" id="{12784921-E333-1643-874C-E7AB1498AD48}"/>
              </a:ext>
            </a:extLst>
          </p:cNvPr>
          <p:cNvSpPr>
            <a:spLocks noGrp="1"/>
          </p:cNvSpPr>
          <p:nvPr>
            <p:ph idx="1"/>
          </p:nvPr>
        </p:nvSpPr>
        <p:spPr/>
        <p:txBody>
          <a:bodyPr/>
          <a:lstStyle/>
          <a:p>
            <a:pPr marL="0" indent="0">
              <a:buNone/>
            </a:pPr>
            <a:r>
              <a:rPr lang="en-US" dirty="0"/>
              <a:t>Confounding due to shared environmental (or “cryptic”) factors could also explain an association between rs12345 and phenotypes 1 and 2.</a:t>
            </a:r>
          </a:p>
          <a:p>
            <a:pPr marL="0" indent="0">
              <a:buNone/>
            </a:pPr>
            <a:endParaRPr lang="en-US" dirty="0"/>
          </a:p>
        </p:txBody>
      </p:sp>
      <p:pic>
        <p:nvPicPr>
          <p:cNvPr id="4" name="Picture 3">
            <a:extLst>
              <a:ext uri="{FF2B5EF4-FFF2-40B4-BE49-F238E27FC236}">
                <a16:creationId xmlns:a16="http://schemas.microsoft.com/office/drawing/2014/main" id="{51188D0F-1986-3744-8DB8-FB5FD9584466}"/>
              </a:ext>
            </a:extLst>
          </p:cNvPr>
          <p:cNvPicPr>
            <a:picLocks noChangeAspect="1"/>
          </p:cNvPicPr>
          <p:nvPr/>
        </p:nvPicPr>
        <p:blipFill>
          <a:blip r:embed="rId2"/>
          <a:stretch>
            <a:fillRect/>
          </a:stretch>
        </p:blipFill>
        <p:spPr>
          <a:xfrm>
            <a:off x="1189166" y="2867883"/>
            <a:ext cx="3289300" cy="3594100"/>
          </a:xfrm>
          <a:prstGeom prst="rect">
            <a:avLst/>
          </a:prstGeom>
        </p:spPr>
      </p:pic>
      <p:sp>
        <p:nvSpPr>
          <p:cNvPr id="5" name="Rectangle 4">
            <a:extLst>
              <a:ext uri="{FF2B5EF4-FFF2-40B4-BE49-F238E27FC236}">
                <a16:creationId xmlns:a16="http://schemas.microsoft.com/office/drawing/2014/main" id="{C7AA3BA6-3B52-1646-8226-0CC8036BB866}"/>
              </a:ext>
            </a:extLst>
          </p:cNvPr>
          <p:cNvSpPr/>
          <p:nvPr/>
        </p:nvSpPr>
        <p:spPr>
          <a:xfrm>
            <a:off x="5012725" y="3787770"/>
            <a:ext cx="6096000" cy="1754326"/>
          </a:xfrm>
          <a:prstGeom prst="rect">
            <a:avLst/>
          </a:prstGeom>
        </p:spPr>
        <p:txBody>
          <a:bodyPr>
            <a:spAutoFit/>
          </a:bodyPr>
          <a:lstStyle/>
          <a:p>
            <a:r>
              <a:rPr lang="en-US" dirty="0">
                <a:latin typeface="DiverdaSansCom"/>
              </a:rPr>
              <a:t>Non-genetic factors can also modulate the co-occurrence of phenotypes. In this scenario, both phenotypes 1 and 2 have an underlying environmental cause, thus they co-occur in the population. Genotypes at a locus only influence phenotype 1, but </a:t>
            </a:r>
            <a:r>
              <a:rPr lang="en-US" u="sng" dirty="0">
                <a:latin typeface="DiverdaSansCom"/>
              </a:rPr>
              <a:t>both phenotypes 1 and 2 are modulated in similar ways by the environment, and thus seem to be associated</a:t>
            </a:r>
            <a:r>
              <a:rPr lang="en-US" dirty="0">
                <a:latin typeface="DiverdaSansCom"/>
              </a:rPr>
              <a:t> </a:t>
            </a:r>
            <a:endParaRPr lang="en-US" dirty="0"/>
          </a:p>
        </p:txBody>
      </p:sp>
    </p:spTree>
    <p:extLst>
      <p:ext uri="{BB962C8B-B14F-4D97-AF65-F5344CB8AC3E}">
        <p14:creationId xmlns:p14="http://schemas.microsoft.com/office/powerpoint/2010/main" val="10629758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7F4684-F4F1-52F7-F6A4-FDB7403D0CE2}"/>
              </a:ext>
            </a:extLst>
          </p:cNvPr>
          <p:cNvSpPr>
            <a:spLocks noGrp="1"/>
          </p:cNvSpPr>
          <p:nvPr>
            <p:ph type="title"/>
          </p:nvPr>
        </p:nvSpPr>
        <p:spPr/>
        <p:txBody>
          <a:bodyPr/>
          <a:lstStyle/>
          <a:p>
            <a:r>
              <a:rPr lang="en-US" dirty="0"/>
              <a:t>False/vertical pleiotropy</a:t>
            </a:r>
          </a:p>
        </p:txBody>
      </p:sp>
      <p:sp>
        <p:nvSpPr>
          <p:cNvPr id="3" name="Content Placeholder 2">
            <a:extLst>
              <a:ext uri="{FF2B5EF4-FFF2-40B4-BE49-F238E27FC236}">
                <a16:creationId xmlns:a16="http://schemas.microsoft.com/office/drawing/2014/main" id="{283AB59D-6180-5887-6FAE-757660C1A44B}"/>
              </a:ext>
            </a:extLst>
          </p:cNvPr>
          <p:cNvSpPr>
            <a:spLocks noGrp="1"/>
          </p:cNvSpPr>
          <p:nvPr>
            <p:ph idx="1"/>
          </p:nvPr>
        </p:nvSpPr>
        <p:spPr/>
        <p:txBody>
          <a:bodyPr/>
          <a:lstStyle/>
          <a:p>
            <a:pPr marL="0" indent="0">
              <a:buNone/>
            </a:pPr>
            <a:r>
              <a:rPr lang="en-US" dirty="0"/>
              <a:t>The previous two slides represent false or “vertical” pleiotropy.</a:t>
            </a:r>
          </a:p>
          <a:p>
            <a:pPr marL="0" indent="0">
              <a:buNone/>
            </a:pPr>
            <a:r>
              <a:rPr lang="en-US" dirty="0"/>
              <a:t>The association between genotype and phenotype 2 would disappear if you conditioned on the shared biological/environmental variable.</a:t>
            </a:r>
          </a:p>
        </p:txBody>
      </p:sp>
    </p:spTree>
    <p:extLst>
      <p:ext uri="{BB962C8B-B14F-4D97-AF65-F5344CB8AC3E}">
        <p14:creationId xmlns:p14="http://schemas.microsoft.com/office/powerpoint/2010/main" val="11345374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A5A129-CC5D-63EF-482F-BE8A1523B9A3}"/>
              </a:ext>
            </a:extLst>
          </p:cNvPr>
          <p:cNvSpPr>
            <a:spLocks noGrp="1"/>
          </p:cNvSpPr>
          <p:nvPr>
            <p:ph type="title"/>
          </p:nvPr>
        </p:nvSpPr>
        <p:spPr/>
        <p:txBody>
          <a:bodyPr/>
          <a:lstStyle/>
          <a:p>
            <a:r>
              <a:rPr lang="en-US" dirty="0"/>
              <a:t>False/vertical pleiotropy example</a:t>
            </a:r>
          </a:p>
        </p:txBody>
      </p:sp>
      <p:sp>
        <p:nvSpPr>
          <p:cNvPr id="3" name="Content Placeholder 2">
            <a:extLst>
              <a:ext uri="{FF2B5EF4-FFF2-40B4-BE49-F238E27FC236}">
                <a16:creationId xmlns:a16="http://schemas.microsoft.com/office/drawing/2014/main" id="{DC94C057-A23F-476A-FCE1-94E3CC56FEF7}"/>
              </a:ext>
            </a:extLst>
          </p:cNvPr>
          <p:cNvSpPr>
            <a:spLocks noGrp="1"/>
          </p:cNvSpPr>
          <p:nvPr>
            <p:ph idx="1"/>
          </p:nvPr>
        </p:nvSpPr>
        <p:spPr/>
        <p:txBody>
          <a:bodyPr/>
          <a:lstStyle/>
          <a:p>
            <a:pPr marL="0" indent="0">
              <a:buNone/>
            </a:pPr>
            <a:r>
              <a:rPr lang="en-US" dirty="0"/>
              <a:t>Think back to variants in </a:t>
            </a:r>
            <a:r>
              <a:rPr lang="en-US" i="1" dirty="0"/>
              <a:t>FTO</a:t>
            </a:r>
            <a:r>
              <a:rPr lang="en-US" dirty="0"/>
              <a:t> being strongly associated with BMI.</a:t>
            </a:r>
          </a:p>
          <a:p>
            <a:pPr marL="0" indent="0">
              <a:buNone/>
            </a:pPr>
            <a:r>
              <a:rPr lang="en-US" dirty="0"/>
              <a:t>They’re also associated with T2D.</a:t>
            </a:r>
          </a:p>
          <a:p>
            <a:pPr marL="0" indent="0">
              <a:buNone/>
            </a:pPr>
            <a:r>
              <a:rPr lang="en-US" dirty="0"/>
              <a:t>But when adjusted for BMI, the T2D associations become weaker.</a:t>
            </a:r>
          </a:p>
          <a:p>
            <a:pPr marL="0" indent="0">
              <a:buNone/>
            </a:pPr>
            <a:r>
              <a:rPr lang="en-US" dirty="0">
                <a:sym typeface="Wingdings" pitchFamily="2" charset="2"/>
              </a:rPr>
              <a:t> Unlikely that </a:t>
            </a:r>
            <a:r>
              <a:rPr lang="en-US" i="1" dirty="0">
                <a:sym typeface="Wingdings" pitchFamily="2" charset="2"/>
              </a:rPr>
              <a:t>FTO</a:t>
            </a:r>
            <a:r>
              <a:rPr lang="en-US" dirty="0">
                <a:sym typeface="Wingdings" pitchFamily="2" charset="2"/>
              </a:rPr>
              <a:t> variants have pleiotropic effects on T2D risk independent of BMI</a:t>
            </a:r>
            <a:endParaRPr lang="en-US" dirty="0"/>
          </a:p>
        </p:txBody>
      </p:sp>
      <p:sp>
        <p:nvSpPr>
          <p:cNvPr id="5" name="TextBox 4">
            <a:extLst>
              <a:ext uri="{FF2B5EF4-FFF2-40B4-BE49-F238E27FC236}">
                <a16:creationId xmlns:a16="http://schemas.microsoft.com/office/drawing/2014/main" id="{7DB2CC4D-89E5-0F32-315F-B7776C22A787}"/>
              </a:ext>
            </a:extLst>
          </p:cNvPr>
          <p:cNvSpPr txBox="1"/>
          <p:nvPr/>
        </p:nvSpPr>
        <p:spPr>
          <a:xfrm>
            <a:off x="838200" y="5850235"/>
            <a:ext cx="6098240" cy="923330"/>
          </a:xfrm>
          <a:prstGeom prst="rect">
            <a:avLst/>
          </a:prstGeom>
          <a:noFill/>
        </p:spPr>
        <p:txBody>
          <a:bodyPr wrap="square">
            <a:spAutoFit/>
          </a:bodyPr>
          <a:lstStyle/>
          <a:p>
            <a:r>
              <a:rPr lang="en-US" dirty="0"/>
              <a:t>https://</a:t>
            </a:r>
            <a:r>
              <a:rPr lang="en-US" dirty="0" err="1"/>
              <a:t>journals.physiology.org</a:t>
            </a:r>
            <a:r>
              <a:rPr lang="en-US" dirty="0"/>
              <a:t>/</a:t>
            </a:r>
            <a:r>
              <a:rPr lang="en-US" dirty="0" err="1"/>
              <a:t>doi</a:t>
            </a:r>
            <a:r>
              <a:rPr lang="en-US" dirty="0"/>
              <a:t>/full/10.1152/physiolgenomics.00040.2019?rfr_dat=</a:t>
            </a:r>
            <a:r>
              <a:rPr lang="en-US" dirty="0" err="1"/>
              <a:t>cr_pub</a:t>
            </a:r>
            <a:r>
              <a:rPr lang="en-US" dirty="0"/>
              <a:t>++0pubmed&amp;url_ver=Z39.88-2003&amp;rfr_id=ori%3Arid%3Acrossref.org</a:t>
            </a:r>
          </a:p>
        </p:txBody>
      </p:sp>
    </p:spTree>
    <p:extLst>
      <p:ext uri="{BB962C8B-B14F-4D97-AF65-F5344CB8AC3E}">
        <p14:creationId xmlns:p14="http://schemas.microsoft.com/office/powerpoint/2010/main" val="41433712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DB45CB-6677-6595-5618-2B212754ABEB}"/>
              </a:ext>
            </a:extLst>
          </p:cNvPr>
          <p:cNvSpPr>
            <a:spLocks noGrp="1"/>
          </p:cNvSpPr>
          <p:nvPr>
            <p:ph type="title"/>
          </p:nvPr>
        </p:nvSpPr>
        <p:spPr/>
        <p:txBody>
          <a:bodyPr/>
          <a:lstStyle/>
          <a:p>
            <a:r>
              <a:rPr lang="en-US" dirty="0"/>
              <a:t>More false pleiotropy examples</a:t>
            </a:r>
          </a:p>
        </p:txBody>
      </p:sp>
      <p:sp>
        <p:nvSpPr>
          <p:cNvPr id="3" name="Content Placeholder 2">
            <a:extLst>
              <a:ext uri="{FF2B5EF4-FFF2-40B4-BE49-F238E27FC236}">
                <a16:creationId xmlns:a16="http://schemas.microsoft.com/office/drawing/2014/main" id="{7BC31F03-946A-CAA3-6BFD-1CFA581851FB}"/>
              </a:ext>
            </a:extLst>
          </p:cNvPr>
          <p:cNvSpPr>
            <a:spLocks noGrp="1"/>
          </p:cNvSpPr>
          <p:nvPr>
            <p:ph idx="1"/>
          </p:nvPr>
        </p:nvSpPr>
        <p:spPr/>
        <p:txBody>
          <a:bodyPr/>
          <a:lstStyle/>
          <a:p>
            <a:pPr marL="0" indent="0">
              <a:buNone/>
            </a:pPr>
            <a:r>
              <a:rPr lang="en-US" dirty="0"/>
              <a:t>Smoking tobacco is addictive and causes cancer and other diseases.</a:t>
            </a:r>
          </a:p>
          <a:p>
            <a:pPr marL="0" indent="0">
              <a:buNone/>
            </a:pPr>
            <a:r>
              <a:rPr lang="en-US" dirty="0"/>
              <a:t>Changes to cerebral white matter (WM) could be related.</a:t>
            </a:r>
          </a:p>
          <a:p>
            <a:pPr marL="0" indent="0">
              <a:buNone/>
            </a:pPr>
            <a:r>
              <a:rPr lang="en-US" dirty="0"/>
              <a:t>So could genetics.</a:t>
            </a:r>
          </a:p>
          <a:p>
            <a:pPr marL="0" indent="0">
              <a:buNone/>
            </a:pPr>
            <a:r>
              <a:rPr lang="en-US" dirty="0"/>
              <a:t>But what causes what?</a:t>
            </a:r>
          </a:p>
        </p:txBody>
      </p:sp>
      <p:sp>
        <p:nvSpPr>
          <p:cNvPr id="4" name="Oval 3">
            <a:extLst>
              <a:ext uri="{FF2B5EF4-FFF2-40B4-BE49-F238E27FC236}">
                <a16:creationId xmlns:a16="http://schemas.microsoft.com/office/drawing/2014/main" id="{74D0A5D0-A88B-8F14-82E2-815AD8D35C14}"/>
              </a:ext>
            </a:extLst>
          </p:cNvPr>
          <p:cNvSpPr/>
          <p:nvPr/>
        </p:nvSpPr>
        <p:spPr>
          <a:xfrm>
            <a:off x="546651" y="4206271"/>
            <a:ext cx="2079812" cy="84716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Smoking</a:t>
            </a:r>
          </a:p>
        </p:txBody>
      </p:sp>
      <p:sp>
        <p:nvSpPr>
          <p:cNvPr id="5" name="Oval 4">
            <a:extLst>
              <a:ext uri="{FF2B5EF4-FFF2-40B4-BE49-F238E27FC236}">
                <a16:creationId xmlns:a16="http://schemas.microsoft.com/office/drawing/2014/main" id="{FF134A3C-E39C-BDCA-1667-E2677FCD0F55}"/>
              </a:ext>
            </a:extLst>
          </p:cNvPr>
          <p:cNvSpPr/>
          <p:nvPr/>
        </p:nvSpPr>
        <p:spPr>
          <a:xfrm>
            <a:off x="4890247" y="5690814"/>
            <a:ext cx="2079812" cy="84716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Genetics</a:t>
            </a:r>
          </a:p>
        </p:txBody>
      </p:sp>
      <p:sp>
        <p:nvSpPr>
          <p:cNvPr id="6" name="Oval 5">
            <a:extLst>
              <a:ext uri="{FF2B5EF4-FFF2-40B4-BE49-F238E27FC236}">
                <a16:creationId xmlns:a16="http://schemas.microsoft.com/office/drawing/2014/main" id="{7A6F4AC0-7EE5-CF2F-C2EA-B074A3A19B46}"/>
              </a:ext>
            </a:extLst>
          </p:cNvPr>
          <p:cNvSpPr/>
          <p:nvPr/>
        </p:nvSpPr>
        <p:spPr>
          <a:xfrm>
            <a:off x="8456517" y="4186102"/>
            <a:ext cx="2079812" cy="84716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White matter changes</a:t>
            </a:r>
          </a:p>
        </p:txBody>
      </p:sp>
      <p:sp>
        <p:nvSpPr>
          <p:cNvPr id="17" name="Right Arrow 16">
            <a:extLst>
              <a:ext uri="{FF2B5EF4-FFF2-40B4-BE49-F238E27FC236}">
                <a16:creationId xmlns:a16="http://schemas.microsoft.com/office/drawing/2014/main" id="{4758AC92-00B5-E063-9AC5-D8AD2610B0F9}"/>
              </a:ext>
            </a:extLst>
          </p:cNvPr>
          <p:cNvSpPr/>
          <p:nvPr/>
        </p:nvSpPr>
        <p:spPr>
          <a:xfrm rot="19363259">
            <a:off x="6812335" y="5088081"/>
            <a:ext cx="1801906" cy="658907"/>
          </a:xfrm>
          <a:prstGeom prst="rightArrow">
            <a:avLst/>
          </a:prstGeom>
          <a:pattFill prst="wdDnDiag">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18" name="Right Arrow 17">
            <a:extLst>
              <a:ext uri="{FF2B5EF4-FFF2-40B4-BE49-F238E27FC236}">
                <a16:creationId xmlns:a16="http://schemas.microsoft.com/office/drawing/2014/main" id="{F2EC792B-0B2F-D8FD-A7A1-AD643103B1F2}"/>
              </a:ext>
            </a:extLst>
          </p:cNvPr>
          <p:cNvSpPr/>
          <p:nvPr/>
        </p:nvSpPr>
        <p:spPr>
          <a:xfrm>
            <a:off x="3367556" y="3928912"/>
            <a:ext cx="4951989" cy="658907"/>
          </a:xfrm>
          <a:prstGeom prst="rightArrow">
            <a:avLst/>
          </a:prstGeom>
          <a:pattFill prst="wdDnDiag">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19" name="Right Arrow 18">
            <a:extLst>
              <a:ext uri="{FF2B5EF4-FFF2-40B4-BE49-F238E27FC236}">
                <a16:creationId xmlns:a16="http://schemas.microsoft.com/office/drawing/2014/main" id="{1AED0BA5-5952-3BDC-4CCF-DC1606E6DDE5}"/>
              </a:ext>
            </a:extLst>
          </p:cNvPr>
          <p:cNvSpPr/>
          <p:nvPr/>
        </p:nvSpPr>
        <p:spPr>
          <a:xfrm rot="10800000">
            <a:off x="2763435" y="4398059"/>
            <a:ext cx="4951989" cy="658907"/>
          </a:xfrm>
          <a:prstGeom prst="rightArrow">
            <a:avLst/>
          </a:prstGeom>
          <a:pattFill prst="wdDnDiag">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20" name="Right Arrow 19">
            <a:extLst>
              <a:ext uri="{FF2B5EF4-FFF2-40B4-BE49-F238E27FC236}">
                <a16:creationId xmlns:a16="http://schemas.microsoft.com/office/drawing/2014/main" id="{F9397574-1B22-3F02-FA37-860137F30EA8}"/>
              </a:ext>
            </a:extLst>
          </p:cNvPr>
          <p:cNvSpPr/>
          <p:nvPr/>
        </p:nvSpPr>
        <p:spPr>
          <a:xfrm rot="12055499">
            <a:off x="2260639" y="5283981"/>
            <a:ext cx="2638254" cy="658907"/>
          </a:xfrm>
          <a:prstGeom prst="rightArrow">
            <a:avLst/>
          </a:prstGeom>
          <a:pattFill prst="wdDnDiag">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22" name="TextBox 21">
            <a:extLst>
              <a:ext uri="{FF2B5EF4-FFF2-40B4-BE49-F238E27FC236}">
                <a16:creationId xmlns:a16="http://schemas.microsoft.com/office/drawing/2014/main" id="{AC5213E4-2EE1-702E-D4EB-6FCE53826112}"/>
              </a:ext>
            </a:extLst>
          </p:cNvPr>
          <p:cNvSpPr txBox="1"/>
          <p:nvPr/>
        </p:nvSpPr>
        <p:spPr>
          <a:xfrm>
            <a:off x="8962978" y="5678963"/>
            <a:ext cx="3312068" cy="1169551"/>
          </a:xfrm>
          <a:prstGeom prst="rect">
            <a:avLst/>
          </a:prstGeom>
          <a:noFill/>
        </p:spPr>
        <p:txBody>
          <a:bodyPr wrap="square">
            <a:spAutoFit/>
          </a:bodyPr>
          <a:lstStyle/>
          <a:p>
            <a:pPr algn="r"/>
            <a:r>
              <a:rPr lang="en-US" sz="1000" b="0" i="0" u="none" strike="noStrike" dirty="0">
                <a:effectLst/>
                <a:latin typeface="Calibri" panose="020F0502020204030204" pitchFamily="34" charset="0"/>
                <a:cs typeface="Calibri" panose="020F0502020204030204" pitchFamily="34" charset="0"/>
              </a:rPr>
              <a:t>Ye Z, Mo C, Liu S, Hatch KS, Gao S, Ma Y, Hong LE, Thompson PM, </a:t>
            </a:r>
            <a:r>
              <a:rPr lang="en-US" sz="1000" b="0" i="0" u="none" strike="noStrike" dirty="0" err="1">
                <a:effectLst/>
                <a:latin typeface="Calibri" panose="020F0502020204030204" pitchFamily="34" charset="0"/>
                <a:cs typeface="Calibri" panose="020F0502020204030204" pitchFamily="34" charset="0"/>
              </a:rPr>
              <a:t>Jahanshad</a:t>
            </a:r>
            <a:r>
              <a:rPr lang="en-US" sz="1000" b="0" i="0" u="none" strike="noStrike" dirty="0">
                <a:effectLst/>
                <a:latin typeface="Calibri" panose="020F0502020204030204" pitchFamily="34" charset="0"/>
                <a:cs typeface="Calibri" panose="020F0502020204030204" pitchFamily="34" charset="0"/>
              </a:rPr>
              <a:t> N, Acheson A, </a:t>
            </a:r>
            <a:r>
              <a:rPr lang="en-US" sz="1000" b="0" i="0" u="none" strike="noStrike" dirty="0" err="1">
                <a:effectLst/>
                <a:latin typeface="Calibri" panose="020F0502020204030204" pitchFamily="34" charset="0"/>
                <a:cs typeface="Calibri" panose="020F0502020204030204" pitchFamily="34" charset="0"/>
              </a:rPr>
              <a:t>Garavan</a:t>
            </a:r>
            <a:r>
              <a:rPr lang="en-US" sz="1000" b="0" i="0" u="none" strike="noStrike" dirty="0">
                <a:effectLst/>
                <a:latin typeface="Calibri" panose="020F0502020204030204" pitchFamily="34" charset="0"/>
                <a:cs typeface="Calibri" panose="020F0502020204030204" pitchFamily="34" charset="0"/>
              </a:rPr>
              <a:t> H, Shen L, Nichols TE, </a:t>
            </a:r>
            <a:r>
              <a:rPr lang="en-US" sz="1000" b="0" i="0" u="none" strike="noStrike" dirty="0" err="1">
                <a:effectLst/>
                <a:latin typeface="Calibri" panose="020F0502020204030204" pitchFamily="34" charset="0"/>
                <a:cs typeface="Calibri" panose="020F0502020204030204" pitchFamily="34" charset="0"/>
              </a:rPr>
              <a:t>Kochunov</a:t>
            </a:r>
            <a:r>
              <a:rPr lang="en-US" sz="1000" b="0" i="0" u="none" strike="noStrike" dirty="0">
                <a:effectLst/>
                <a:latin typeface="Calibri" panose="020F0502020204030204" pitchFamily="34" charset="0"/>
                <a:cs typeface="Calibri" panose="020F0502020204030204" pitchFamily="34" charset="0"/>
              </a:rPr>
              <a:t> P, Chen S, Ma T. White Matter Integrity and Nicotine Dependence: Evaluating Vertical and Horizontal Pleiotropy. Front </a:t>
            </a:r>
            <a:r>
              <a:rPr lang="en-US" sz="1000" b="0" i="0" u="none" strike="noStrike" dirty="0" err="1">
                <a:effectLst/>
                <a:latin typeface="Calibri" panose="020F0502020204030204" pitchFamily="34" charset="0"/>
                <a:cs typeface="Calibri" panose="020F0502020204030204" pitchFamily="34" charset="0"/>
              </a:rPr>
              <a:t>Neurosci</a:t>
            </a:r>
            <a:r>
              <a:rPr lang="en-US" sz="1000" b="0" i="0" u="none" strike="noStrike" dirty="0">
                <a:effectLst/>
                <a:latin typeface="Calibri" panose="020F0502020204030204" pitchFamily="34" charset="0"/>
                <a:cs typeface="Calibri" panose="020F0502020204030204" pitchFamily="34" charset="0"/>
              </a:rPr>
              <a:t>. 2021 Oct 14;15:738037. </a:t>
            </a:r>
            <a:r>
              <a:rPr lang="en-US" sz="1000" b="0" i="0" u="none" strike="noStrike" dirty="0" err="1">
                <a:effectLst/>
                <a:latin typeface="Calibri" panose="020F0502020204030204" pitchFamily="34" charset="0"/>
                <a:cs typeface="Calibri" panose="020F0502020204030204" pitchFamily="34" charset="0"/>
              </a:rPr>
              <a:t>doi</a:t>
            </a:r>
            <a:r>
              <a:rPr lang="en-US" sz="1000" b="0" i="0" u="none" strike="noStrike" dirty="0">
                <a:effectLst/>
                <a:latin typeface="Calibri" panose="020F0502020204030204" pitchFamily="34" charset="0"/>
                <a:cs typeface="Calibri" panose="020F0502020204030204" pitchFamily="34" charset="0"/>
              </a:rPr>
              <a:t>: 10.3389/fnins.2021.738037. PMID: 34720862; PMCID: PMC8551454.</a:t>
            </a:r>
            <a:endParaRPr lang="en-US" sz="1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9850895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8C0F19-58F5-8039-8AAA-0F3968C3D4C4}"/>
              </a:ext>
            </a:extLst>
          </p:cNvPr>
          <p:cNvSpPr>
            <a:spLocks noGrp="1"/>
          </p:cNvSpPr>
          <p:nvPr>
            <p:ph type="title"/>
          </p:nvPr>
        </p:nvSpPr>
        <p:spPr/>
        <p:txBody>
          <a:bodyPr/>
          <a:lstStyle/>
          <a:p>
            <a:r>
              <a:rPr lang="en-US" dirty="0"/>
              <a:t>More false pleiotropy examples (</a:t>
            </a:r>
            <a:r>
              <a:rPr lang="en-US" dirty="0" err="1"/>
              <a:t>con’t</a:t>
            </a:r>
            <a:r>
              <a:rPr lang="en-US" dirty="0"/>
              <a:t>.)</a:t>
            </a:r>
          </a:p>
        </p:txBody>
      </p:sp>
      <p:sp>
        <p:nvSpPr>
          <p:cNvPr id="3" name="Content Placeholder 2">
            <a:extLst>
              <a:ext uri="{FF2B5EF4-FFF2-40B4-BE49-F238E27FC236}">
                <a16:creationId xmlns:a16="http://schemas.microsoft.com/office/drawing/2014/main" id="{DEA204C1-94D0-126B-8E99-31ED220B3E0A}"/>
              </a:ext>
            </a:extLst>
          </p:cNvPr>
          <p:cNvSpPr>
            <a:spLocks noGrp="1"/>
          </p:cNvSpPr>
          <p:nvPr>
            <p:ph idx="1"/>
          </p:nvPr>
        </p:nvSpPr>
        <p:spPr/>
        <p:txBody>
          <a:bodyPr>
            <a:normAutofit/>
          </a:bodyPr>
          <a:lstStyle/>
          <a:p>
            <a:pPr marL="0" indent="0">
              <a:buNone/>
            </a:pPr>
            <a:r>
              <a:rPr lang="en-US" sz="2000" dirty="0">
                <a:latin typeface="Calibri" panose="020F0502020204030204" pitchFamily="34" charset="0"/>
                <a:cs typeface="Calibri" panose="020F0502020204030204" pitchFamily="34" charset="0"/>
              </a:rPr>
              <a:t>Here are some possible relationships among the variables…</a:t>
            </a:r>
            <a:br>
              <a:rPr lang="en-US" sz="2000" dirty="0">
                <a:latin typeface="Calibri" panose="020F0502020204030204" pitchFamily="34" charset="0"/>
                <a:cs typeface="Calibri" panose="020F0502020204030204" pitchFamily="34" charset="0"/>
              </a:rPr>
            </a:br>
            <a:br>
              <a:rPr lang="en-US" sz="2000" dirty="0">
                <a:latin typeface="Calibri" panose="020F0502020204030204" pitchFamily="34" charset="0"/>
                <a:cs typeface="Calibri" panose="020F0502020204030204" pitchFamily="34" charset="0"/>
              </a:rPr>
            </a:br>
            <a:endParaRPr lang="en-US" sz="2000" dirty="0">
              <a:latin typeface="Calibri" panose="020F0502020204030204" pitchFamily="34" charset="0"/>
              <a:cs typeface="Calibri" panose="020F0502020204030204" pitchFamily="34" charset="0"/>
            </a:endParaRPr>
          </a:p>
          <a:p>
            <a:pPr marL="0" indent="0">
              <a:buNone/>
            </a:pPr>
            <a:r>
              <a:rPr lang="en-US" sz="2000" dirty="0">
                <a:latin typeface="Calibri" panose="020F0502020204030204" pitchFamily="34" charset="0"/>
                <a:cs typeface="Calibri" panose="020F0502020204030204" pitchFamily="34" charset="0"/>
              </a:rPr>
              <a:t>False/vertical pleiotropy:</a:t>
            </a:r>
          </a:p>
          <a:p>
            <a:r>
              <a:rPr lang="en-US" sz="2000" b="0" i="0" u="none" strike="noStrike" dirty="0">
                <a:effectLst/>
                <a:latin typeface="Calibri" panose="020F0502020204030204" pitchFamily="34" charset="0"/>
                <a:cs typeface="Calibri" panose="020F0502020204030204" pitchFamily="34" charset="0"/>
              </a:rPr>
              <a:t>Genes → WM integrity → Smoking</a:t>
            </a:r>
          </a:p>
          <a:p>
            <a:r>
              <a:rPr lang="en-US" sz="2000" b="0" i="0" u="none" strike="noStrike" dirty="0">
                <a:effectLst/>
                <a:latin typeface="Calibri" panose="020F0502020204030204" pitchFamily="34" charset="0"/>
                <a:cs typeface="Calibri" panose="020F0502020204030204" pitchFamily="34" charset="0"/>
              </a:rPr>
              <a:t>Genes → Smoking → WM integrity</a:t>
            </a:r>
          </a:p>
          <a:p>
            <a:endParaRPr lang="en-US" sz="2000" b="0" i="0" u="none" strike="noStrike" dirty="0">
              <a:effectLst/>
              <a:latin typeface="Calibri" panose="020F0502020204030204" pitchFamily="34" charset="0"/>
              <a:cs typeface="Calibri" panose="020F0502020204030204" pitchFamily="34" charset="0"/>
            </a:endParaRPr>
          </a:p>
          <a:p>
            <a:pPr marL="0" indent="0">
              <a:buNone/>
            </a:pPr>
            <a:r>
              <a:rPr lang="en-US" sz="2000" dirty="0">
                <a:latin typeface="Calibri" panose="020F0502020204030204" pitchFamily="34" charset="0"/>
                <a:cs typeface="Calibri" panose="020F0502020204030204" pitchFamily="34" charset="0"/>
              </a:rPr>
              <a:t>True/horizontal pleiotropy:</a:t>
            </a:r>
          </a:p>
          <a:p>
            <a:pPr marL="0" indent="0">
              <a:buNone/>
            </a:pPr>
            <a:r>
              <a:rPr lang="en-US" sz="2000" dirty="0">
                <a:latin typeface="Calibri" panose="020F0502020204030204" pitchFamily="34" charset="0"/>
                <a:cs typeface="Calibri" panose="020F0502020204030204" pitchFamily="34" charset="0"/>
              </a:rPr>
              <a:t>Genes </a:t>
            </a:r>
            <a:r>
              <a:rPr lang="en-US" sz="2000" dirty="0">
                <a:latin typeface="Calibri" panose="020F0502020204030204" pitchFamily="34" charset="0"/>
                <a:cs typeface="Calibri" panose="020F0502020204030204" pitchFamily="34" charset="0"/>
                <a:sym typeface="Wingdings" pitchFamily="2" charset="2"/>
              </a:rPr>
              <a:t> Smoking &amp; WM integrity (independently)</a:t>
            </a:r>
            <a:endParaRPr lang="en-US"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6196260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00308C-486F-2AB5-E4A0-A99BF00CED0D}"/>
              </a:ext>
            </a:extLst>
          </p:cNvPr>
          <p:cNvSpPr>
            <a:spLocks noGrp="1"/>
          </p:cNvSpPr>
          <p:nvPr>
            <p:ph type="title"/>
          </p:nvPr>
        </p:nvSpPr>
        <p:spPr/>
        <p:txBody>
          <a:bodyPr/>
          <a:lstStyle/>
          <a:p>
            <a:r>
              <a:rPr lang="en-US" dirty="0"/>
              <a:t>More false pleiotropy examples (</a:t>
            </a:r>
            <a:r>
              <a:rPr lang="en-US" dirty="0" err="1"/>
              <a:t>con’t</a:t>
            </a:r>
            <a:r>
              <a:rPr lang="en-US" dirty="0"/>
              <a:t>.)</a:t>
            </a:r>
          </a:p>
        </p:txBody>
      </p:sp>
      <p:pic>
        <p:nvPicPr>
          <p:cNvPr id="2050" name="Picture 2">
            <a:extLst>
              <a:ext uri="{FF2B5EF4-FFF2-40B4-BE49-F238E27FC236}">
                <a16:creationId xmlns:a16="http://schemas.microsoft.com/office/drawing/2014/main" id="{4F9CA78D-CA7C-2B83-977A-D89CE9B70AD5}"/>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429684" y="1933959"/>
            <a:ext cx="9332632" cy="42879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74255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E34125-E34F-9C4D-AC09-CDC2C9C49711}"/>
              </a:ext>
            </a:extLst>
          </p:cNvPr>
          <p:cNvSpPr>
            <a:spLocks noGrp="1"/>
          </p:cNvSpPr>
          <p:nvPr>
            <p:ph type="title"/>
          </p:nvPr>
        </p:nvSpPr>
        <p:spPr/>
        <p:txBody>
          <a:bodyPr/>
          <a:lstStyle/>
          <a:p>
            <a:r>
              <a:rPr lang="en-US" dirty="0"/>
              <a:t>Pleiotropy</a:t>
            </a:r>
          </a:p>
        </p:txBody>
      </p:sp>
      <p:sp>
        <p:nvSpPr>
          <p:cNvPr id="3" name="Content Placeholder 2">
            <a:extLst>
              <a:ext uri="{FF2B5EF4-FFF2-40B4-BE49-F238E27FC236}">
                <a16:creationId xmlns:a16="http://schemas.microsoft.com/office/drawing/2014/main" id="{3B8380D2-E72D-CA4B-A1F7-C2E3CEA58B53}"/>
              </a:ext>
            </a:extLst>
          </p:cNvPr>
          <p:cNvSpPr>
            <a:spLocks noGrp="1"/>
          </p:cNvSpPr>
          <p:nvPr>
            <p:ph idx="1"/>
          </p:nvPr>
        </p:nvSpPr>
        <p:spPr/>
        <p:txBody>
          <a:bodyPr/>
          <a:lstStyle/>
          <a:p>
            <a:pPr marL="0" indent="0">
              <a:buNone/>
            </a:pPr>
            <a:r>
              <a:rPr lang="en-US" dirty="0"/>
              <a:t>What if rs12345 is associated with X and Y simply because X and Y are actually the same phenotype? How would this happen?</a:t>
            </a:r>
          </a:p>
        </p:txBody>
      </p:sp>
      <p:pic>
        <p:nvPicPr>
          <p:cNvPr id="4" name="Picture 3">
            <a:extLst>
              <a:ext uri="{FF2B5EF4-FFF2-40B4-BE49-F238E27FC236}">
                <a16:creationId xmlns:a16="http://schemas.microsoft.com/office/drawing/2014/main" id="{049B0F65-C450-A844-8EA8-139AA7049A83}"/>
              </a:ext>
            </a:extLst>
          </p:cNvPr>
          <p:cNvPicPr>
            <a:picLocks noChangeAspect="1"/>
          </p:cNvPicPr>
          <p:nvPr/>
        </p:nvPicPr>
        <p:blipFill>
          <a:blip r:embed="rId3"/>
          <a:stretch>
            <a:fillRect/>
          </a:stretch>
        </p:blipFill>
        <p:spPr>
          <a:xfrm>
            <a:off x="1522798" y="2805842"/>
            <a:ext cx="3289300" cy="3594100"/>
          </a:xfrm>
          <a:prstGeom prst="rect">
            <a:avLst/>
          </a:prstGeom>
        </p:spPr>
      </p:pic>
      <p:sp>
        <p:nvSpPr>
          <p:cNvPr id="5" name="Rectangle 4">
            <a:extLst>
              <a:ext uri="{FF2B5EF4-FFF2-40B4-BE49-F238E27FC236}">
                <a16:creationId xmlns:a16="http://schemas.microsoft.com/office/drawing/2014/main" id="{E782CAD9-CC3E-264F-9ECD-8247A78C6BAE}"/>
              </a:ext>
            </a:extLst>
          </p:cNvPr>
          <p:cNvSpPr/>
          <p:nvPr/>
        </p:nvSpPr>
        <p:spPr>
          <a:xfrm>
            <a:off x="5123935" y="4001294"/>
            <a:ext cx="6096000" cy="646331"/>
          </a:xfrm>
          <a:prstGeom prst="rect">
            <a:avLst/>
          </a:prstGeom>
        </p:spPr>
        <p:txBody>
          <a:bodyPr>
            <a:spAutoFit/>
          </a:bodyPr>
          <a:lstStyle/>
          <a:p>
            <a:r>
              <a:rPr lang="en-US" dirty="0">
                <a:latin typeface="DiverdaSansCom"/>
              </a:rPr>
              <a:t>two ‘phenotypes’ within the phenome represent only </a:t>
            </a:r>
            <a:r>
              <a:rPr lang="en-US" u="sng" dirty="0">
                <a:latin typeface="DiverdaSansCom"/>
              </a:rPr>
              <a:t>one underlying disease</a:t>
            </a:r>
            <a:r>
              <a:rPr lang="en-US" dirty="0">
                <a:latin typeface="DiverdaSansCom"/>
              </a:rPr>
              <a:t> </a:t>
            </a:r>
            <a:endParaRPr lang="en-US" dirty="0"/>
          </a:p>
        </p:txBody>
      </p:sp>
    </p:spTree>
    <p:extLst>
      <p:ext uri="{BB962C8B-B14F-4D97-AF65-F5344CB8AC3E}">
        <p14:creationId xmlns:p14="http://schemas.microsoft.com/office/powerpoint/2010/main" val="36699155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C8B96C-8D17-7F44-8877-06596100AE01}"/>
              </a:ext>
            </a:extLst>
          </p:cNvPr>
          <p:cNvSpPr>
            <a:spLocks noGrp="1"/>
          </p:cNvSpPr>
          <p:nvPr>
            <p:ph type="title"/>
          </p:nvPr>
        </p:nvSpPr>
        <p:spPr/>
        <p:txBody>
          <a:bodyPr/>
          <a:lstStyle/>
          <a:p>
            <a:r>
              <a:rPr lang="en-US" dirty="0"/>
              <a:t>Pleiotropy</a:t>
            </a:r>
          </a:p>
        </p:txBody>
      </p:sp>
      <p:sp>
        <p:nvSpPr>
          <p:cNvPr id="3" name="Content Placeholder 2">
            <a:extLst>
              <a:ext uri="{FF2B5EF4-FFF2-40B4-BE49-F238E27FC236}">
                <a16:creationId xmlns:a16="http://schemas.microsoft.com/office/drawing/2014/main" id="{79C181DF-85E1-AC40-ABA9-CDDC80B0203C}"/>
              </a:ext>
            </a:extLst>
          </p:cNvPr>
          <p:cNvSpPr>
            <a:spLocks noGrp="1"/>
          </p:cNvSpPr>
          <p:nvPr>
            <p:ph idx="1"/>
          </p:nvPr>
        </p:nvSpPr>
        <p:spPr/>
        <p:txBody>
          <a:bodyPr/>
          <a:lstStyle/>
          <a:p>
            <a:pPr marL="0" indent="0">
              <a:buNone/>
            </a:pPr>
            <a:r>
              <a:rPr lang="en-US" dirty="0" err="1"/>
              <a:t>PheWAS</a:t>
            </a:r>
            <a:r>
              <a:rPr lang="en-US" dirty="0"/>
              <a:t> won’t necessarily disentangle these questions without statistical/functional follow-up!</a:t>
            </a:r>
          </a:p>
          <a:p>
            <a:pPr marL="0" indent="0">
              <a:buNone/>
            </a:pPr>
            <a:r>
              <a:rPr lang="en-US" dirty="0"/>
              <a:t>Interpretation is challenging!</a:t>
            </a:r>
          </a:p>
        </p:txBody>
      </p:sp>
    </p:spTree>
    <p:extLst>
      <p:ext uri="{BB962C8B-B14F-4D97-AF65-F5344CB8AC3E}">
        <p14:creationId xmlns:p14="http://schemas.microsoft.com/office/powerpoint/2010/main" val="6820357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E8A50041-D2CD-844C-8299-540236245B41}"/>
              </a:ext>
            </a:extLst>
          </p:cNvPr>
          <p:cNvGraphicFramePr/>
          <p:nvPr>
            <p:extLst>
              <p:ext uri="{D42A27DB-BD31-4B8C-83A1-F6EECF244321}">
                <p14:modId xmlns:p14="http://schemas.microsoft.com/office/powerpoint/2010/main" val="3291193841"/>
              </p:ext>
            </p:extLst>
          </p:nvPr>
        </p:nvGraphicFramePr>
        <p:xfrm>
          <a:off x="838200" y="2126049"/>
          <a:ext cx="9768703" cy="528503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itle 1">
            <a:extLst>
              <a:ext uri="{FF2B5EF4-FFF2-40B4-BE49-F238E27FC236}">
                <a16:creationId xmlns:a16="http://schemas.microsoft.com/office/drawing/2014/main" id="{A67E4BB6-3050-E74D-9931-E5FA25AC2FBD}"/>
              </a:ext>
            </a:extLst>
          </p:cNvPr>
          <p:cNvSpPr>
            <a:spLocks noGrp="1"/>
          </p:cNvSpPr>
          <p:nvPr>
            <p:ph type="title"/>
          </p:nvPr>
        </p:nvSpPr>
        <p:spPr/>
        <p:txBody>
          <a:bodyPr/>
          <a:lstStyle/>
          <a:p>
            <a:r>
              <a:rPr lang="en-US" dirty="0"/>
              <a:t>Motivation for </a:t>
            </a:r>
            <a:r>
              <a:rPr lang="en-US" dirty="0" err="1"/>
              <a:t>pheWAS</a:t>
            </a:r>
            <a:endParaRPr lang="en-US" dirty="0"/>
          </a:p>
        </p:txBody>
      </p:sp>
      <p:sp>
        <p:nvSpPr>
          <p:cNvPr id="3" name="Content Placeholder 2">
            <a:extLst>
              <a:ext uri="{FF2B5EF4-FFF2-40B4-BE49-F238E27FC236}">
                <a16:creationId xmlns:a16="http://schemas.microsoft.com/office/drawing/2014/main" id="{DB5E94C2-5C01-C842-9515-C60FB8D67146}"/>
              </a:ext>
            </a:extLst>
          </p:cNvPr>
          <p:cNvSpPr>
            <a:spLocks noGrp="1"/>
          </p:cNvSpPr>
          <p:nvPr>
            <p:ph idx="1"/>
          </p:nvPr>
        </p:nvSpPr>
        <p:spPr/>
        <p:txBody>
          <a:bodyPr/>
          <a:lstStyle/>
          <a:p>
            <a:pPr marL="0" indent="0">
              <a:buNone/>
            </a:pPr>
            <a:r>
              <a:rPr lang="en-US" dirty="0"/>
              <a:t>What is the “paradigm” for a GWAS?</a:t>
            </a:r>
          </a:p>
          <a:p>
            <a:pPr marL="0" indent="0">
              <a:buNone/>
            </a:pPr>
            <a:r>
              <a:rPr lang="en-US" dirty="0"/>
              <a:t>What is the direction of inference? Fill in the blanks.</a:t>
            </a:r>
            <a:br>
              <a:rPr lang="en-US" dirty="0"/>
            </a:br>
            <a:r>
              <a:rPr lang="en-US" dirty="0"/>
              <a:t>(Hint: think of the terms “forward” and “reverse” genetics.)</a:t>
            </a:r>
          </a:p>
        </p:txBody>
      </p:sp>
      <p:sp>
        <p:nvSpPr>
          <p:cNvPr id="5" name="Rectangle 4">
            <a:extLst>
              <a:ext uri="{FF2B5EF4-FFF2-40B4-BE49-F238E27FC236}">
                <a16:creationId xmlns:a16="http://schemas.microsoft.com/office/drawing/2014/main" id="{98A82B91-A2D1-D149-90A6-1DB667F6C82F}"/>
              </a:ext>
            </a:extLst>
          </p:cNvPr>
          <p:cNvSpPr/>
          <p:nvPr/>
        </p:nvSpPr>
        <p:spPr>
          <a:xfrm>
            <a:off x="5232539" y="4583899"/>
            <a:ext cx="763094" cy="369332"/>
          </a:xfrm>
          <a:prstGeom prst="rect">
            <a:avLst/>
          </a:prstGeom>
        </p:spPr>
        <p:txBody>
          <a:bodyPr wrap="none">
            <a:spAutoFit/>
          </a:bodyPr>
          <a:lstStyle/>
          <a:p>
            <a:r>
              <a:rPr lang="en-US" dirty="0"/>
              <a:t>GWAS</a:t>
            </a:r>
          </a:p>
        </p:txBody>
      </p:sp>
    </p:spTree>
    <p:extLst>
      <p:ext uri="{BB962C8B-B14F-4D97-AF65-F5344CB8AC3E}">
        <p14:creationId xmlns:p14="http://schemas.microsoft.com/office/powerpoint/2010/main" val="9072603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7F5278-776A-8A4C-8C8C-CDD2598B3CA6}"/>
              </a:ext>
            </a:extLst>
          </p:cNvPr>
          <p:cNvSpPr>
            <a:spLocks noGrp="1"/>
          </p:cNvSpPr>
          <p:nvPr>
            <p:ph type="title"/>
          </p:nvPr>
        </p:nvSpPr>
        <p:spPr/>
        <p:txBody>
          <a:bodyPr/>
          <a:lstStyle/>
          <a:p>
            <a:r>
              <a:rPr lang="en-US" dirty="0"/>
              <a:t>Pleiotropy and </a:t>
            </a:r>
            <a:r>
              <a:rPr lang="en-US" dirty="0" err="1"/>
              <a:t>pheWAS</a:t>
            </a:r>
            <a:endParaRPr lang="en-US" dirty="0"/>
          </a:p>
        </p:txBody>
      </p:sp>
      <p:sp>
        <p:nvSpPr>
          <p:cNvPr id="3" name="Content Placeholder 2">
            <a:extLst>
              <a:ext uri="{FF2B5EF4-FFF2-40B4-BE49-F238E27FC236}">
                <a16:creationId xmlns:a16="http://schemas.microsoft.com/office/drawing/2014/main" id="{C8BB925F-37F0-AA40-B53A-3E20CE662049}"/>
              </a:ext>
            </a:extLst>
          </p:cNvPr>
          <p:cNvSpPr>
            <a:spLocks noGrp="1"/>
          </p:cNvSpPr>
          <p:nvPr>
            <p:ph idx="1"/>
          </p:nvPr>
        </p:nvSpPr>
        <p:spPr/>
        <p:txBody>
          <a:bodyPr>
            <a:normAutofit fontScale="62500" lnSpcReduction="20000"/>
          </a:bodyPr>
          <a:lstStyle/>
          <a:p>
            <a:pPr marL="0" indent="0">
              <a:buNone/>
            </a:pPr>
            <a:r>
              <a:rPr lang="en-US" dirty="0"/>
              <a:t>Example: rs12203592 (</a:t>
            </a:r>
            <a:r>
              <a:rPr lang="en-US" i="1" dirty="0"/>
              <a:t>IRF4</a:t>
            </a:r>
            <a:r>
              <a:rPr lang="en-US" dirty="0"/>
              <a:t>)</a:t>
            </a:r>
          </a:p>
          <a:p>
            <a:r>
              <a:rPr lang="en-US" dirty="0"/>
              <a:t>Prior GWAS associations for pigmentation phenotypes</a:t>
            </a:r>
          </a:p>
          <a:p>
            <a:pPr lvl="1"/>
            <a:r>
              <a:rPr lang="en-US" dirty="0"/>
              <a:t>Hair color</a:t>
            </a:r>
          </a:p>
          <a:p>
            <a:pPr lvl="1"/>
            <a:r>
              <a:rPr lang="en-US" dirty="0"/>
              <a:t>Increased freckling</a:t>
            </a:r>
          </a:p>
          <a:p>
            <a:pPr lvl="1"/>
            <a:r>
              <a:rPr lang="en-US" dirty="0"/>
              <a:t>Eye color</a:t>
            </a:r>
          </a:p>
          <a:p>
            <a:pPr lvl="1"/>
            <a:r>
              <a:rPr lang="en-US" dirty="0"/>
              <a:t>Increased sunburn</a:t>
            </a:r>
          </a:p>
          <a:p>
            <a:pPr lvl="1"/>
            <a:r>
              <a:rPr lang="en-US" dirty="0"/>
              <a:t>Decreased response to tanning</a:t>
            </a:r>
          </a:p>
          <a:p>
            <a:r>
              <a:rPr lang="en-US" dirty="0">
                <a:sym typeface="Wingdings" pitchFamily="2" charset="2"/>
              </a:rPr>
              <a:t> good </a:t>
            </a:r>
            <a:r>
              <a:rPr lang="en-US" dirty="0" err="1">
                <a:sym typeface="Wingdings" pitchFamily="2" charset="2"/>
              </a:rPr>
              <a:t>pheWAS</a:t>
            </a:r>
            <a:r>
              <a:rPr lang="en-US" dirty="0">
                <a:sym typeface="Wingdings" pitchFamily="2" charset="2"/>
              </a:rPr>
              <a:t> SNP</a:t>
            </a:r>
          </a:p>
          <a:p>
            <a:r>
              <a:rPr lang="en-US" dirty="0" err="1">
                <a:sym typeface="Wingdings" pitchFamily="2" charset="2"/>
              </a:rPr>
              <a:t>pheWAS</a:t>
            </a:r>
            <a:r>
              <a:rPr lang="en-US" dirty="0">
                <a:sym typeface="Wingdings" pitchFamily="2" charset="2"/>
              </a:rPr>
              <a:t>: </a:t>
            </a:r>
            <a:r>
              <a:rPr lang="en-US" dirty="0"/>
              <a:t>rs12203592 associated with actinic keratosis (AK), for which skin color is a risk factor</a:t>
            </a:r>
          </a:p>
          <a:p>
            <a:pPr marL="0" indent="0">
              <a:buNone/>
            </a:pPr>
            <a:br>
              <a:rPr lang="en-US" dirty="0"/>
            </a:br>
            <a:r>
              <a:rPr lang="en-US" dirty="0"/>
              <a:t>Is AK just a surrogate for skin color?</a:t>
            </a:r>
            <a:br>
              <a:rPr lang="en-US" dirty="0"/>
            </a:br>
            <a:endParaRPr lang="en-US" dirty="0"/>
          </a:p>
          <a:p>
            <a:pPr marL="0" indent="0">
              <a:buNone/>
            </a:pPr>
            <a:r>
              <a:rPr lang="en-US" dirty="0"/>
              <a:t>(If skin color data had been available in the </a:t>
            </a:r>
            <a:r>
              <a:rPr lang="en-US" dirty="0" err="1"/>
              <a:t>pheWAS</a:t>
            </a:r>
            <a:r>
              <a:rPr lang="en-US" dirty="0"/>
              <a:t>, the association could be conditioned on skin color)</a:t>
            </a:r>
          </a:p>
          <a:p>
            <a:pPr marL="0" indent="0">
              <a:buNone/>
            </a:pPr>
            <a:br>
              <a:rPr lang="en-US" dirty="0"/>
            </a:br>
            <a:r>
              <a:rPr lang="en-US" dirty="0"/>
              <a:t>An independent study confirmed pigmentation/AK signals for rs12203592 were independent, i.e., remains after adjusting for pigmentation (“true pleiotropy”)</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10848776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7E4BB6-3050-E74D-9931-E5FA25AC2FBD}"/>
              </a:ext>
            </a:extLst>
          </p:cNvPr>
          <p:cNvSpPr>
            <a:spLocks noGrp="1"/>
          </p:cNvSpPr>
          <p:nvPr>
            <p:ph type="title"/>
          </p:nvPr>
        </p:nvSpPr>
        <p:spPr/>
        <p:txBody>
          <a:bodyPr/>
          <a:lstStyle/>
          <a:p>
            <a:r>
              <a:rPr lang="en-US" dirty="0"/>
              <a:t>phenome</a:t>
            </a:r>
          </a:p>
        </p:txBody>
      </p:sp>
      <p:sp>
        <p:nvSpPr>
          <p:cNvPr id="3" name="Content Placeholder 2">
            <a:extLst>
              <a:ext uri="{FF2B5EF4-FFF2-40B4-BE49-F238E27FC236}">
                <a16:creationId xmlns:a16="http://schemas.microsoft.com/office/drawing/2014/main" id="{DB5E94C2-5C01-C842-9515-C60FB8D67146}"/>
              </a:ext>
            </a:extLst>
          </p:cNvPr>
          <p:cNvSpPr>
            <a:spLocks noGrp="1"/>
          </p:cNvSpPr>
          <p:nvPr>
            <p:ph idx="1"/>
          </p:nvPr>
        </p:nvSpPr>
        <p:spPr/>
        <p:txBody>
          <a:bodyPr/>
          <a:lstStyle/>
          <a:p>
            <a:pPr marL="0" indent="0">
              <a:buNone/>
            </a:pPr>
            <a:r>
              <a:rPr lang="en-US" dirty="0"/>
              <a:t>We know what a reference genome is.</a:t>
            </a:r>
            <a:br>
              <a:rPr lang="en-US" dirty="0"/>
            </a:br>
            <a:r>
              <a:rPr lang="en-US" dirty="0"/>
              <a:t>So we can reason “trait </a:t>
            </a:r>
            <a:r>
              <a:rPr lang="en-US" dirty="0">
                <a:sym typeface="Wingdings" pitchFamily="2" charset="2"/>
              </a:rPr>
              <a:t> variants/genes in genome</a:t>
            </a:r>
            <a:r>
              <a:rPr lang="en-US" dirty="0"/>
              <a:t>” (GWAS)</a:t>
            </a:r>
            <a:br>
              <a:rPr lang="en-US" dirty="0"/>
            </a:br>
            <a:br>
              <a:rPr lang="en-US" dirty="0"/>
            </a:br>
            <a:r>
              <a:rPr lang="en-US" dirty="0"/>
              <a:t>But what is a “reference phenome”?</a:t>
            </a:r>
            <a:br>
              <a:rPr lang="en-US" dirty="0"/>
            </a:br>
            <a:r>
              <a:rPr lang="en-US" dirty="0"/>
              <a:t>Unlike the genome, this has to be </a:t>
            </a:r>
            <a:r>
              <a:rPr lang="en-US" i="1" dirty="0"/>
              <a:t>defined.</a:t>
            </a:r>
            <a:endParaRPr lang="en-US" dirty="0"/>
          </a:p>
        </p:txBody>
      </p:sp>
    </p:spTree>
    <p:extLst>
      <p:ext uri="{BB962C8B-B14F-4D97-AF65-F5344CB8AC3E}">
        <p14:creationId xmlns:p14="http://schemas.microsoft.com/office/powerpoint/2010/main" val="20598494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36234-5507-9F4E-A498-E9BB165F789A}"/>
              </a:ext>
            </a:extLst>
          </p:cNvPr>
          <p:cNvSpPr>
            <a:spLocks noGrp="1"/>
          </p:cNvSpPr>
          <p:nvPr>
            <p:ph type="title"/>
          </p:nvPr>
        </p:nvSpPr>
        <p:spPr/>
        <p:txBody>
          <a:bodyPr/>
          <a:lstStyle/>
          <a:p>
            <a:r>
              <a:rPr lang="en-US" dirty="0"/>
              <a:t>How is a phenome defined?</a:t>
            </a:r>
          </a:p>
        </p:txBody>
      </p:sp>
      <p:sp>
        <p:nvSpPr>
          <p:cNvPr id="3" name="Content Placeholder 2">
            <a:extLst>
              <a:ext uri="{FF2B5EF4-FFF2-40B4-BE49-F238E27FC236}">
                <a16:creationId xmlns:a16="http://schemas.microsoft.com/office/drawing/2014/main" id="{11BD3F2A-CEA2-1549-AEF6-DFD945AC88B0}"/>
              </a:ext>
            </a:extLst>
          </p:cNvPr>
          <p:cNvSpPr>
            <a:spLocks noGrp="1"/>
          </p:cNvSpPr>
          <p:nvPr>
            <p:ph idx="1"/>
          </p:nvPr>
        </p:nvSpPr>
        <p:spPr/>
        <p:txBody>
          <a:bodyPr/>
          <a:lstStyle/>
          <a:p>
            <a:pPr marL="0" indent="0">
              <a:buNone/>
            </a:pPr>
            <a:r>
              <a:rPr lang="en-US" dirty="0"/>
              <a:t>There are two main ways for defining phenomes</a:t>
            </a:r>
          </a:p>
          <a:p>
            <a:r>
              <a:rPr lang="en-US" dirty="0"/>
              <a:t>Electronic health records (EHRs)</a:t>
            </a:r>
          </a:p>
          <a:p>
            <a:pPr lvl="1"/>
            <a:r>
              <a:rPr lang="en-US" dirty="0"/>
              <a:t>Define phenome in terms of billing codes, etc.</a:t>
            </a:r>
          </a:p>
          <a:p>
            <a:r>
              <a:rPr lang="en-US" dirty="0"/>
              <a:t>Epidemiological studies</a:t>
            </a:r>
          </a:p>
          <a:p>
            <a:pPr lvl="1"/>
            <a:r>
              <a:rPr lang="en-US" dirty="0"/>
              <a:t>Predefine a list of traits to measure/assess</a:t>
            </a:r>
          </a:p>
        </p:txBody>
      </p:sp>
    </p:spTree>
    <p:extLst>
      <p:ext uri="{BB962C8B-B14F-4D97-AF65-F5344CB8AC3E}">
        <p14:creationId xmlns:p14="http://schemas.microsoft.com/office/powerpoint/2010/main" val="10461480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1264C8-8AC2-384E-9BFE-91E6A621E5DC}"/>
              </a:ext>
            </a:extLst>
          </p:cNvPr>
          <p:cNvSpPr>
            <a:spLocks noGrp="1"/>
          </p:cNvSpPr>
          <p:nvPr>
            <p:ph type="title"/>
          </p:nvPr>
        </p:nvSpPr>
        <p:spPr/>
        <p:txBody>
          <a:bodyPr/>
          <a:lstStyle/>
          <a:p>
            <a:r>
              <a:rPr lang="en-US" dirty="0"/>
              <a:t>EHR</a:t>
            </a:r>
          </a:p>
        </p:txBody>
      </p:sp>
      <p:sp>
        <p:nvSpPr>
          <p:cNvPr id="3" name="Content Placeholder 2">
            <a:extLst>
              <a:ext uri="{FF2B5EF4-FFF2-40B4-BE49-F238E27FC236}">
                <a16:creationId xmlns:a16="http://schemas.microsoft.com/office/drawing/2014/main" id="{BB1075FA-7A3D-7441-BDBA-FEEEBAC89A95}"/>
              </a:ext>
            </a:extLst>
          </p:cNvPr>
          <p:cNvSpPr>
            <a:spLocks noGrp="1"/>
          </p:cNvSpPr>
          <p:nvPr>
            <p:ph idx="1"/>
          </p:nvPr>
        </p:nvSpPr>
        <p:spPr/>
        <p:txBody>
          <a:bodyPr/>
          <a:lstStyle/>
          <a:p>
            <a:r>
              <a:rPr lang="en-US" dirty="0"/>
              <a:t>Vital signs</a:t>
            </a:r>
          </a:p>
          <a:p>
            <a:r>
              <a:rPr lang="en-US" dirty="0"/>
              <a:t>Past/current health conditions</a:t>
            </a:r>
          </a:p>
          <a:p>
            <a:r>
              <a:rPr lang="en-US" dirty="0"/>
              <a:t>Diagnostic procedure results (images, etc.)</a:t>
            </a:r>
          </a:p>
          <a:p>
            <a:r>
              <a:rPr lang="en-US" dirty="0"/>
              <a:t>Lab results</a:t>
            </a:r>
          </a:p>
          <a:p>
            <a:r>
              <a:rPr lang="en-US" dirty="0"/>
              <a:t>Genetics</a:t>
            </a:r>
          </a:p>
          <a:p>
            <a:r>
              <a:rPr lang="en-US" dirty="0"/>
              <a:t>Linked to biorepository with genetic data</a:t>
            </a:r>
          </a:p>
        </p:txBody>
      </p:sp>
    </p:spTree>
    <p:extLst>
      <p:ext uri="{BB962C8B-B14F-4D97-AF65-F5344CB8AC3E}">
        <p14:creationId xmlns:p14="http://schemas.microsoft.com/office/powerpoint/2010/main" val="39787406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7E4BB6-3050-E74D-9931-E5FA25AC2FBD}"/>
              </a:ext>
            </a:extLst>
          </p:cNvPr>
          <p:cNvSpPr>
            <a:spLocks noGrp="1"/>
          </p:cNvSpPr>
          <p:nvPr>
            <p:ph type="title"/>
          </p:nvPr>
        </p:nvSpPr>
        <p:spPr/>
        <p:txBody>
          <a:bodyPr/>
          <a:lstStyle/>
          <a:p>
            <a:r>
              <a:rPr lang="en-US" dirty="0"/>
              <a:t>EHR-based phenomes</a:t>
            </a:r>
          </a:p>
        </p:txBody>
      </p:sp>
      <p:sp>
        <p:nvSpPr>
          <p:cNvPr id="3" name="Content Placeholder 2">
            <a:extLst>
              <a:ext uri="{FF2B5EF4-FFF2-40B4-BE49-F238E27FC236}">
                <a16:creationId xmlns:a16="http://schemas.microsoft.com/office/drawing/2014/main" id="{DB5E94C2-5C01-C842-9515-C60FB8D67146}"/>
              </a:ext>
            </a:extLst>
          </p:cNvPr>
          <p:cNvSpPr>
            <a:spLocks noGrp="1"/>
          </p:cNvSpPr>
          <p:nvPr>
            <p:ph idx="1"/>
          </p:nvPr>
        </p:nvSpPr>
        <p:spPr/>
        <p:txBody>
          <a:bodyPr/>
          <a:lstStyle/>
          <a:p>
            <a:pPr marL="0" indent="0">
              <a:buNone/>
            </a:pPr>
            <a:r>
              <a:rPr lang="en-US" dirty="0"/>
              <a:t>Generally use billing/diagnostic/procedural codes from patients’ records in repositories.</a:t>
            </a:r>
          </a:p>
          <a:p>
            <a:pPr marL="0" indent="0">
              <a:buNone/>
            </a:pPr>
            <a:r>
              <a:rPr lang="en-US" dirty="0"/>
              <a:t>In the US, ICD-9-CM and ICD-10-CM, and ICD-11 codes have been used.</a:t>
            </a:r>
          </a:p>
          <a:p>
            <a:r>
              <a:rPr lang="en-US" dirty="0"/>
              <a:t>Hierarchical system for coding diseases, findings, injuries, procedures, etc.</a:t>
            </a:r>
          </a:p>
          <a:p>
            <a:r>
              <a:rPr lang="en-US" dirty="0"/>
              <a:t>Updated sometimes (major source of confusion and difficulty; codes have to be “mapped” between the ICD-9/10/11 for harmonization)</a:t>
            </a:r>
          </a:p>
          <a:p>
            <a:r>
              <a:rPr lang="en-US" dirty="0"/>
              <a:t>Tens of thousands of codes</a:t>
            </a:r>
          </a:p>
        </p:txBody>
      </p:sp>
    </p:spTree>
    <p:extLst>
      <p:ext uri="{BB962C8B-B14F-4D97-AF65-F5344CB8AC3E}">
        <p14:creationId xmlns:p14="http://schemas.microsoft.com/office/powerpoint/2010/main" val="28339733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7E4BB6-3050-E74D-9931-E5FA25AC2FBD}"/>
              </a:ext>
            </a:extLst>
          </p:cNvPr>
          <p:cNvSpPr>
            <a:spLocks noGrp="1"/>
          </p:cNvSpPr>
          <p:nvPr>
            <p:ph type="title"/>
          </p:nvPr>
        </p:nvSpPr>
        <p:spPr/>
        <p:txBody>
          <a:bodyPr/>
          <a:lstStyle/>
          <a:p>
            <a:r>
              <a:rPr lang="en-US" dirty="0"/>
              <a:t>EHR-based phenomes: ICD codes</a:t>
            </a:r>
          </a:p>
        </p:txBody>
      </p:sp>
      <p:pic>
        <p:nvPicPr>
          <p:cNvPr id="5" name="Content Placeholder 4">
            <a:extLst>
              <a:ext uri="{FF2B5EF4-FFF2-40B4-BE49-F238E27FC236}">
                <a16:creationId xmlns:a16="http://schemas.microsoft.com/office/drawing/2014/main" id="{8C67CCDD-467D-D244-8260-91DDD9858FF7}"/>
              </a:ext>
            </a:extLst>
          </p:cNvPr>
          <p:cNvPicPr>
            <a:picLocks noGrp="1" noChangeAspect="1"/>
          </p:cNvPicPr>
          <p:nvPr>
            <p:ph idx="1"/>
          </p:nvPr>
        </p:nvPicPr>
        <p:blipFill>
          <a:blip r:embed="rId2"/>
          <a:stretch>
            <a:fillRect/>
          </a:stretch>
        </p:blipFill>
        <p:spPr>
          <a:xfrm>
            <a:off x="2673426" y="1825625"/>
            <a:ext cx="6845147" cy="4351338"/>
          </a:xfrm>
          <a:prstGeom prst="rect">
            <a:avLst/>
          </a:prstGeom>
        </p:spPr>
      </p:pic>
      <p:sp>
        <p:nvSpPr>
          <p:cNvPr id="6" name="Rectangle 5">
            <a:extLst>
              <a:ext uri="{FF2B5EF4-FFF2-40B4-BE49-F238E27FC236}">
                <a16:creationId xmlns:a16="http://schemas.microsoft.com/office/drawing/2014/main" id="{F2567102-2E35-EB40-8D1F-D77DEA1E1AAD}"/>
              </a:ext>
            </a:extLst>
          </p:cNvPr>
          <p:cNvSpPr/>
          <p:nvPr/>
        </p:nvSpPr>
        <p:spPr>
          <a:xfrm>
            <a:off x="3632920" y="6176963"/>
            <a:ext cx="4926157" cy="369332"/>
          </a:xfrm>
          <a:prstGeom prst="rect">
            <a:avLst/>
          </a:prstGeom>
        </p:spPr>
        <p:txBody>
          <a:bodyPr wrap="none">
            <a:spAutoFit/>
          </a:bodyPr>
          <a:lstStyle/>
          <a:p>
            <a:r>
              <a:rPr lang="en-US" dirty="0"/>
              <a:t>https://</a:t>
            </a:r>
            <a:r>
              <a:rPr lang="en-US" dirty="0" err="1"/>
              <a:t>en.wikipedia.org</a:t>
            </a:r>
            <a:r>
              <a:rPr lang="en-US" dirty="0"/>
              <a:t>/wiki/List_of_ICD-9_codes</a:t>
            </a:r>
          </a:p>
        </p:txBody>
      </p:sp>
    </p:spTree>
    <p:extLst>
      <p:ext uri="{BB962C8B-B14F-4D97-AF65-F5344CB8AC3E}">
        <p14:creationId xmlns:p14="http://schemas.microsoft.com/office/powerpoint/2010/main" val="36748457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7E4BB6-3050-E74D-9931-E5FA25AC2FB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B5E94C2-5C01-C842-9515-C60FB8D67146}"/>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67F9510A-2D9E-A245-A3DB-C3466DD6E8F8}"/>
              </a:ext>
            </a:extLst>
          </p:cNvPr>
          <p:cNvPicPr>
            <a:picLocks noChangeAspect="1"/>
          </p:cNvPicPr>
          <p:nvPr/>
        </p:nvPicPr>
        <p:blipFill>
          <a:blip r:embed="rId3"/>
          <a:stretch>
            <a:fillRect/>
          </a:stretch>
        </p:blipFill>
        <p:spPr>
          <a:xfrm>
            <a:off x="160641" y="0"/>
            <a:ext cx="3874250" cy="6858000"/>
          </a:xfrm>
          <a:prstGeom prst="rect">
            <a:avLst/>
          </a:prstGeom>
        </p:spPr>
      </p:pic>
      <p:pic>
        <p:nvPicPr>
          <p:cNvPr id="5" name="Picture 4">
            <a:extLst>
              <a:ext uri="{FF2B5EF4-FFF2-40B4-BE49-F238E27FC236}">
                <a16:creationId xmlns:a16="http://schemas.microsoft.com/office/drawing/2014/main" id="{962EDC00-573D-9A47-87F1-92A327DA9E77}"/>
              </a:ext>
            </a:extLst>
          </p:cNvPr>
          <p:cNvPicPr>
            <a:picLocks noChangeAspect="1"/>
          </p:cNvPicPr>
          <p:nvPr/>
        </p:nvPicPr>
        <p:blipFill>
          <a:blip r:embed="rId4"/>
          <a:stretch>
            <a:fillRect/>
          </a:stretch>
        </p:blipFill>
        <p:spPr>
          <a:xfrm>
            <a:off x="4034891" y="0"/>
            <a:ext cx="3147164" cy="6858000"/>
          </a:xfrm>
          <a:prstGeom prst="rect">
            <a:avLst/>
          </a:prstGeom>
        </p:spPr>
      </p:pic>
      <p:pic>
        <p:nvPicPr>
          <p:cNvPr id="6" name="Picture 5">
            <a:extLst>
              <a:ext uri="{FF2B5EF4-FFF2-40B4-BE49-F238E27FC236}">
                <a16:creationId xmlns:a16="http://schemas.microsoft.com/office/drawing/2014/main" id="{4567BCC4-23C4-FF4F-B8AF-D1A1372947A3}"/>
              </a:ext>
            </a:extLst>
          </p:cNvPr>
          <p:cNvPicPr>
            <a:picLocks noChangeAspect="1"/>
          </p:cNvPicPr>
          <p:nvPr/>
        </p:nvPicPr>
        <p:blipFill>
          <a:blip r:embed="rId5"/>
          <a:stretch>
            <a:fillRect/>
          </a:stretch>
        </p:blipFill>
        <p:spPr>
          <a:xfrm>
            <a:off x="7182055" y="0"/>
            <a:ext cx="4982390" cy="6858000"/>
          </a:xfrm>
          <a:prstGeom prst="rect">
            <a:avLst/>
          </a:prstGeom>
        </p:spPr>
      </p:pic>
    </p:spTree>
    <p:extLst>
      <p:ext uri="{BB962C8B-B14F-4D97-AF65-F5344CB8AC3E}">
        <p14:creationId xmlns:p14="http://schemas.microsoft.com/office/powerpoint/2010/main" val="41019050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7E4BB6-3050-E74D-9931-E5FA25AC2FBD}"/>
              </a:ext>
            </a:extLst>
          </p:cNvPr>
          <p:cNvSpPr>
            <a:spLocks noGrp="1"/>
          </p:cNvSpPr>
          <p:nvPr>
            <p:ph type="title"/>
          </p:nvPr>
        </p:nvSpPr>
        <p:spPr/>
        <p:txBody>
          <a:bodyPr/>
          <a:lstStyle/>
          <a:p>
            <a:r>
              <a:rPr lang="en-US" dirty="0"/>
              <a:t>EHR-based phenomes: ICD codes</a:t>
            </a:r>
          </a:p>
        </p:txBody>
      </p:sp>
      <p:pic>
        <p:nvPicPr>
          <p:cNvPr id="4" name="Content Placeholder 3">
            <a:extLst>
              <a:ext uri="{FF2B5EF4-FFF2-40B4-BE49-F238E27FC236}">
                <a16:creationId xmlns:a16="http://schemas.microsoft.com/office/drawing/2014/main" id="{9B7A8780-AF44-A04F-8D89-16F94ACC65B5}"/>
              </a:ext>
            </a:extLst>
          </p:cNvPr>
          <p:cNvPicPr>
            <a:picLocks noGrp="1" noChangeAspect="1"/>
          </p:cNvPicPr>
          <p:nvPr>
            <p:ph idx="1"/>
          </p:nvPr>
        </p:nvPicPr>
        <p:blipFill>
          <a:blip r:embed="rId3"/>
          <a:stretch>
            <a:fillRect/>
          </a:stretch>
        </p:blipFill>
        <p:spPr>
          <a:xfrm>
            <a:off x="731818" y="2141537"/>
            <a:ext cx="7762742" cy="4351338"/>
          </a:xfrm>
          <a:prstGeom prst="rect">
            <a:avLst/>
          </a:prstGeom>
        </p:spPr>
      </p:pic>
      <p:sp>
        <p:nvSpPr>
          <p:cNvPr id="5" name="Rectangle 4">
            <a:extLst>
              <a:ext uri="{FF2B5EF4-FFF2-40B4-BE49-F238E27FC236}">
                <a16:creationId xmlns:a16="http://schemas.microsoft.com/office/drawing/2014/main" id="{C0BA8465-722C-8F49-AC49-B99C543AEFA8}"/>
              </a:ext>
            </a:extLst>
          </p:cNvPr>
          <p:cNvSpPr/>
          <p:nvPr/>
        </p:nvSpPr>
        <p:spPr>
          <a:xfrm>
            <a:off x="626056" y="1769116"/>
            <a:ext cx="2388993" cy="369332"/>
          </a:xfrm>
          <a:prstGeom prst="rect">
            <a:avLst/>
          </a:prstGeom>
        </p:spPr>
        <p:txBody>
          <a:bodyPr wrap="square">
            <a:spAutoFit/>
          </a:bodyPr>
          <a:lstStyle/>
          <a:p>
            <a:r>
              <a:rPr lang="en-US" dirty="0"/>
              <a:t>Smallpox in ICD-9</a:t>
            </a:r>
          </a:p>
        </p:txBody>
      </p:sp>
    </p:spTree>
    <p:extLst>
      <p:ext uri="{BB962C8B-B14F-4D97-AF65-F5344CB8AC3E}">
        <p14:creationId xmlns:p14="http://schemas.microsoft.com/office/powerpoint/2010/main" val="26982106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7E4BB6-3050-E74D-9931-E5FA25AC2FBD}"/>
              </a:ext>
            </a:extLst>
          </p:cNvPr>
          <p:cNvSpPr>
            <a:spLocks noGrp="1"/>
          </p:cNvSpPr>
          <p:nvPr>
            <p:ph type="title"/>
          </p:nvPr>
        </p:nvSpPr>
        <p:spPr>
          <a:xfrm>
            <a:off x="7525265" y="2103437"/>
            <a:ext cx="3828535" cy="1325563"/>
          </a:xfrm>
        </p:spPr>
        <p:txBody>
          <a:bodyPr>
            <a:normAutofit fontScale="90000"/>
          </a:bodyPr>
          <a:lstStyle/>
          <a:p>
            <a:r>
              <a:rPr lang="en-US" dirty="0"/>
              <a:t>Pulmonary</a:t>
            </a:r>
            <a:br>
              <a:rPr lang="en-US" dirty="0"/>
            </a:br>
            <a:r>
              <a:rPr lang="en-US" dirty="0"/>
              <a:t>Tuberculosis</a:t>
            </a:r>
            <a:br>
              <a:rPr lang="en-US" dirty="0"/>
            </a:br>
            <a:r>
              <a:rPr lang="en-US" dirty="0"/>
              <a:t>ICD-9 codes</a:t>
            </a:r>
            <a:br>
              <a:rPr lang="en-US" dirty="0"/>
            </a:br>
            <a:r>
              <a:rPr lang="en-US" dirty="0"/>
              <a:t>(incomplete list)</a:t>
            </a:r>
          </a:p>
        </p:txBody>
      </p:sp>
      <p:pic>
        <p:nvPicPr>
          <p:cNvPr id="5" name="Picture 4">
            <a:extLst>
              <a:ext uri="{FF2B5EF4-FFF2-40B4-BE49-F238E27FC236}">
                <a16:creationId xmlns:a16="http://schemas.microsoft.com/office/drawing/2014/main" id="{231F2ACB-8A0B-954C-9EC7-E308C246C9BA}"/>
              </a:ext>
            </a:extLst>
          </p:cNvPr>
          <p:cNvPicPr>
            <a:picLocks noChangeAspect="1"/>
          </p:cNvPicPr>
          <p:nvPr/>
        </p:nvPicPr>
        <p:blipFill>
          <a:blip r:embed="rId3"/>
          <a:stretch>
            <a:fillRect/>
          </a:stretch>
        </p:blipFill>
        <p:spPr>
          <a:xfrm>
            <a:off x="0" y="0"/>
            <a:ext cx="7391005" cy="6858000"/>
          </a:xfrm>
          <a:prstGeom prst="rect">
            <a:avLst/>
          </a:prstGeom>
        </p:spPr>
      </p:pic>
    </p:spTree>
    <p:extLst>
      <p:ext uri="{BB962C8B-B14F-4D97-AF65-F5344CB8AC3E}">
        <p14:creationId xmlns:p14="http://schemas.microsoft.com/office/powerpoint/2010/main" val="32817833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291922-13F8-EB4F-953D-E97677110EAE}"/>
              </a:ext>
            </a:extLst>
          </p:cNvPr>
          <p:cNvSpPr>
            <a:spLocks noGrp="1"/>
          </p:cNvSpPr>
          <p:nvPr>
            <p:ph type="title"/>
          </p:nvPr>
        </p:nvSpPr>
        <p:spPr/>
        <p:txBody>
          <a:bodyPr/>
          <a:lstStyle/>
          <a:p>
            <a:r>
              <a:rPr lang="en-US" dirty="0"/>
              <a:t>EHR-based phenomes</a:t>
            </a:r>
          </a:p>
        </p:txBody>
      </p:sp>
      <p:pic>
        <p:nvPicPr>
          <p:cNvPr id="4" name="Content Placeholder 3">
            <a:extLst>
              <a:ext uri="{FF2B5EF4-FFF2-40B4-BE49-F238E27FC236}">
                <a16:creationId xmlns:a16="http://schemas.microsoft.com/office/drawing/2014/main" id="{32C374BA-4A2D-8941-B3FC-60390BCDF792}"/>
              </a:ext>
            </a:extLst>
          </p:cNvPr>
          <p:cNvPicPr>
            <a:picLocks noGrp="1" noChangeAspect="1"/>
          </p:cNvPicPr>
          <p:nvPr>
            <p:ph idx="1"/>
          </p:nvPr>
        </p:nvPicPr>
        <p:blipFill>
          <a:blip r:embed="rId2"/>
          <a:stretch>
            <a:fillRect/>
          </a:stretch>
        </p:blipFill>
        <p:spPr>
          <a:xfrm>
            <a:off x="4662498" y="1825625"/>
            <a:ext cx="2867003" cy="4351338"/>
          </a:xfrm>
          <a:prstGeom prst="rect">
            <a:avLst/>
          </a:prstGeom>
        </p:spPr>
      </p:pic>
    </p:spTree>
    <p:extLst>
      <p:ext uri="{BB962C8B-B14F-4D97-AF65-F5344CB8AC3E}">
        <p14:creationId xmlns:p14="http://schemas.microsoft.com/office/powerpoint/2010/main" val="12609259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7E4BB6-3050-E74D-9931-E5FA25AC2FBD}"/>
              </a:ext>
            </a:extLst>
          </p:cNvPr>
          <p:cNvSpPr>
            <a:spLocks noGrp="1"/>
          </p:cNvSpPr>
          <p:nvPr>
            <p:ph type="title"/>
          </p:nvPr>
        </p:nvSpPr>
        <p:spPr/>
        <p:txBody>
          <a:bodyPr/>
          <a:lstStyle/>
          <a:p>
            <a:r>
              <a:rPr lang="en-US" dirty="0"/>
              <a:t>Motivation for </a:t>
            </a:r>
            <a:r>
              <a:rPr lang="en-US" dirty="0" err="1"/>
              <a:t>pheWAS</a:t>
            </a:r>
            <a:endParaRPr lang="en-US" dirty="0"/>
          </a:p>
        </p:txBody>
      </p:sp>
      <p:sp>
        <p:nvSpPr>
          <p:cNvPr id="3" name="Content Placeholder 2">
            <a:extLst>
              <a:ext uri="{FF2B5EF4-FFF2-40B4-BE49-F238E27FC236}">
                <a16:creationId xmlns:a16="http://schemas.microsoft.com/office/drawing/2014/main" id="{DB5E94C2-5C01-C842-9515-C60FB8D67146}"/>
              </a:ext>
            </a:extLst>
          </p:cNvPr>
          <p:cNvSpPr>
            <a:spLocks noGrp="1"/>
          </p:cNvSpPr>
          <p:nvPr>
            <p:ph idx="1"/>
          </p:nvPr>
        </p:nvSpPr>
        <p:spPr/>
        <p:txBody>
          <a:bodyPr/>
          <a:lstStyle/>
          <a:p>
            <a:pPr marL="0" indent="0">
              <a:buNone/>
            </a:pPr>
            <a:r>
              <a:rPr lang="en-US" dirty="0"/>
              <a:t>Can we reverse the GWAS “paradigm?</a:t>
            </a:r>
            <a:br>
              <a:rPr lang="en-US" dirty="0"/>
            </a:br>
            <a:r>
              <a:rPr lang="en-US" dirty="0"/>
              <a:t>What would the direction of inference be?</a:t>
            </a:r>
            <a:br>
              <a:rPr lang="en-US" dirty="0"/>
            </a:br>
            <a:r>
              <a:rPr lang="en-US" dirty="0"/>
              <a:t>What word goes in the second blank?</a:t>
            </a:r>
          </a:p>
        </p:txBody>
      </p:sp>
      <p:graphicFrame>
        <p:nvGraphicFramePr>
          <p:cNvPr id="4" name="Diagram 3">
            <a:extLst>
              <a:ext uri="{FF2B5EF4-FFF2-40B4-BE49-F238E27FC236}">
                <a16:creationId xmlns:a16="http://schemas.microsoft.com/office/drawing/2014/main" id="{397A5315-8C7A-184F-8FBD-7B65452822ED}"/>
              </a:ext>
            </a:extLst>
          </p:cNvPr>
          <p:cNvGraphicFramePr/>
          <p:nvPr>
            <p:extLst>
              <p:ext uri="{D42A27DB-BD31-4B8C-83A1-F6EECF244321}">
                <p14:modId xmlns:p14="http://schemas.microsoft.com/office/powerpoint/2010/main" val="2758641830"/>
              </p:ext>
            </p:extLst>
          </p:nvPr>
        </p:nvGraphicFramePr>
        <p:xfrm>
          <a:off x="838200" y="2126049"/>
          <a:ext cx="9768703" cy="528503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Rectangle 4">
            <a:extLst>
              <a:ext uri="{FF2B5EF4-FFF2-40B4-BE49-F238E27FC236}">
                <a16:creationId xmlns:a16="http://schemas.microsoft.com/office/drawing/2014/main" id="{23D9F381-A5BF-0944-8DC6-9182715A1FA4}"/>
              </a:ext>
            </a:extLst>
          </p:cNvPr>
          <p:cNvSpPr/>
          <p:nvPr/>
        </p:nvSpPr>
        <p:spPr>
          <a:xfrm>
            <a:off x="5232539" y="4583899"/>
            <a:ext cx="977319" cy="369332"/>
          </a:xfrm>
          <a:prstGeom prst="rect">
            <a:avLst/>
          </a:prstGeom>
        </p:spPr>
        <p:txBody>
          <a:bodyPr wrap="none">
            <a:spAutoFit/>
          </a:bodyPr>
          <a:lstStyle/>
          <a:p>
            <a:r>
              <a:rPr lang="en-US" dirty="0" err="1"/>
              <a:t>pheWAS</a:t>
            </a:r>
            <a:endParaRPr lang="en-US" dirty="0"/>
          </a:p>
        </p:txBody>
      </p:sp>
    </p:spTree>
    <p:extLst>
      <p:ext uri="{BB962C8B-B14F-4D97-AF65-F5344CB8AC3E}">
        <p14:creationId xmlns:p14="http://schemas.microsoft.com/office/powerpoint/2010/main" val="5195448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7E4BB6-3050-E74D-9931-E5FA25AC2FBD}"/>
              </a:ext>
            </a:extLst>
          </p:cNvPr>
          <p:cNvSpPr>
            <a:spLocks noGrp="1"/>
          </p:cNvSpPr>
          <p:nvPr>
            <p:ph type="title"/>
          </p:nvPr>
        </p:nvSpPr>
        <p:spPr>
          <a:xfrm>
            <a:off x="838200" y="365125"/>
            <a:ext cx="10727724" cy="1325563"/>
          </a:xfrm>
        </p:spPr>
        <p:txBody>
          <a:bodyPr/>
          <a:lstStyle/>
          <a:p>
            <a:r>
              <a:rPr lang="en-US" dirty="0"/>
              <a:t>EHR-based phenomes: defining cases/controls</a:t>
            </a:r>
            <a:br>
              <a:rPr lang="en-US" dirty="0"/>
            </a:br>
            <a:r>
              <a:rPr lang="en-US" dirty="0"/>
              <a:t>using ICD codes</a:t>
            </a:r>
          </a:p>
        </p:txBody>
      </p:sp>
      <p:sp>
        <p:nvSpPr>
          <p:cNvPr id="3" name="Content Placeholder 2">
            <a:extLst>
              <a:ext uri="{FF2B5EF4-FFF2-40B4-BE49-F238E27FC236}">
                <a16:creationId xmlns:a16="http://schemas.microsoft.com/office/drawing/2014/main" id="{DB5E94C2-5C01-C842-9515-C60FB8D67146}"/>
              </a:ext>
            </a:extLst>
          </p:cNvPr>
          <p:cNvSpPr>
            <a:spLocks noGrp="1"/>
          </p:cNvSpPr>
          <p:nvPr>
            <p:ph idx="1"/>
          </p:nvPr>
        </p:nvSpPr>
        <p:spPr>
          <a:xfrm>
            <a:off x="5747951" y="1813268"/>
            <a:ext cx="6236043" cy="4351338"/>
          </a:xfrm>
        </p:spPr>
        <p:txBody>
          <a:bodyPr/>
          <a:lstStyle/>
          <a:p>
            <a:r>
              <a:rPr lang="en-US" dirty="0"/>
              <a:t>Cases</a:t>
            </a:r>
          </a:p>
          <a:p>
            <a:pPr lvl="1"/>
            <a:r>
              <a:rPr lang="en-US" dirty="0"/>
              <a:t>Decide which code(s)s represent the trait</a:t>
            </a:r>
          </a:p>
          <a:p>
            <a:pPr lvl="1"/>
            <a:r>
              <a:rPr lang="en-US" dirty="0"/>
              <a:t>People with the code(s) are cases</a:t>
            </a:r>
          </a:p>
          <a:p>
            <a:r>
              <a:rPr lang="en-US" dirty="0"/>
              <a:t>Controls</a:t>
            </a:r>
          </a:p>
          <a:p>
            <a:pPr lvl="1"/>
            <a:r>
              <a:rPr lang="en-US" dirty="0"/>
              <a:t>Decide which codes are </a:t>
            </a:r>
            <a:r>
              <a:rPr lang="en-US" i="1" dirty="0"/>
              <a:t>exclusion</a:t>
            </a:r>
            <a:r>
              <a:rPr lang="en-US" dirty="0"/>
              <a:t> criteria</a:t>
            </a:r>
          </a:p>
          <a:p>
            <a:pPr lvl="1"/>
            <a:r>
              <a:rPr lang="en-US" dirty="0"/>
              <a:t>Exclude people with those codes</a:t>
            </a:r>
          </a:p>
          <a:p>
            <a:pPr lvl="1"/>
            <a:r>
              <a:rPr lang="en-US" dirty="0"/>
              <a:t>Everyone else who isn’t a case is a control</a:t>
            </a:r>
          </a:p>
          <a:p>
            <a:pPr lvl="1"/>
            <a:r>
              <a:rPr lang="en-US" dirty="0"/>
              <a:t>(Note that a control may not have been assessed for the trait at all!)</a:t>
            </a:r>
          </a:p>
        </p:txBody>
      </p:sp>
      <p:pic>
        <p:nvPicPr>
          <p:cNvPr id="5" name="Picture 4">
            <a:extLst>
              <a:ext uri="{FF2B5EF4-FFF2-40B4-BE49-F238E27FC236}">
                <a16:creationId xmlns:a16="http://schemas.microsoft.com/office/drawing/2014/main" id="{6E5F5612-776E-6341-9092-7AAFC4B9CA67}"/>
              </a:ext>
            </a:extLst>
          </p:cNvPr>
          <p:cNvPicPr>
            <a:picLocks noChangeAspect="1"/>
          </p:cNvPicPr>
          <p:nvPr/>
        </p:nvPicPr>
        <p:blipFill>
          <a:blip r:embed="rId2"/>
          <a:stretch>
            <a:fillRect/>
          </a:stretch>
        </p:blipFill>
        <p:spPr>
          <a:xfrm>
            <a:off x="208006" y="2223488"/>
            <a:ext cx="5461000" cy="3175000"/>
          </a:xfrm>
          <a:prstGeom prst="rect">
            <a:avLst/>
          </a:prstGeom>
        </p:spPr>
      </p:pic>
    </p:spTree>
    <p:extLst>
      <p:ext uri="{BB962C8B-B14F-4D97-AF65-F5344CB8AC3E}">
        <p14:creationId xmlns:p14="http://schemas.microsoft.com/office/powerpoint/2010/main" val="1288978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1384FC-F9E0-1048-A66A-05B0AA176BF2}"/>
              </a:ext>
            </a:extLst>
          </p:cNvPr>
          <p:cNvSpPr>
            <a:spLocks noGrp="1"/>
          </p:cNvSpPr>
          <p:nvPr>
            <p:ph type="title"/>
          </p:nvPr>
        </p:nvSpPr>
        <p:spPr/>
        <p:txBody>
          <a:bodyPr/>
          <a:lstStyle/>
          <a:p>
            <a:r>
              <a:rPr lang="en-US" dirty="0"/>
              <a:t>EHR-based phenomes: analysis</a:t>
            </a:r>
          </a:p>
        </p:txBody>
      </p:sp>
      <p:sp>
        <p:nvSpPr>
          <p:cNvPr id="3" name="Content Placeholder 2">
            <a:extLst>
              <a:ext uri="{FF2B5EF4-FFF2-40B4-BE49-F238E27FC236}">
                <a16:creationId xmlns:a16="http://schemas.microsoft.com/office/drawing/2014/main" id="{C2B9A0F3-ADD4-5F47-B098-5F47580E72F9}"/>
              </a:ext>
            </a:extLst>
          </p:cNvPr>
          <p:cNvSpPr>
            <a:spLocks noGrp="1"/>
          </p:cNvSpPr>
          <p:nvPr>
            <p:ph idx="1"/>
          </p:nvPr>
        </p:nvSpPr>
        <p:spPr/>
        <p:txBody>
          <a:bodyPr/>
          <a:lstStyle/>
          <a:p>
            <a:pPr marL="0" indent="0">
              <a:buNone/>
            </a:pPr>
            <a:r>
              <a:rPr lang="en-US" dirty="0"/>
              <a:t>With cases/controls defined, you can now combine genotype + phenotype information, i.e., run the </a:t>
            </a:r>
            <a:r>
              <a:rPr lang="en-US" dirty="0" err="1"/>
              <a:t>pheWAS</a:t>
            </a:r>
            <a:r>
              <a:rPr lang="en-US" dirty="0"/>
              <a:t>.</a:t>
            </a:r>
          </a:p>
          <a:p>
            <a:pPr marL="0" indent="0">
              <a:buNone/>
            </a:pPr>
            <a:r>
              <a:rPr lang="en-US" dirty="0"/>
              <a:t>Include “age at code” as a covariate. (For controls, use age at last assessment/record).</a:t>
            </a:r>
          </a:p>
        </p:txBody>
      </p:sp>
    </p:spTree>
    <p:extLst>
      <p:ext uri="{BB962C8B-B14F-4D97-AF65-F5344CB8AC3E}">
        <p14:creationId xmlns:p14="http://schemas.microsoft.com/office/powerpoint/2010/main" val="25810765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12EF68-0A1B-3D4F-9E47-46078C06C47E}"/>
              </a:ext>
            </a:extLst>
          </p:cNvPr>
          <p:cNvSpPr>
            <a:spLocks noGrp="1"/>
          </p:cNvSpPr>
          <p:nvPr>
            <p:ph type="title"/>
          </p:nvPr>
        </p:nvSpPr>
        <p:spPr/>
        <p:txBody>
          <a:bodyPr/>
          <a:lstStyle/>
          <a:p>
            <a:r>
              <a:rPr lang="en-US" dirty="0"/>
              <a:t>Epidemiology-based phenomes</a:t>
            </a:r>
          </a:p>
        </p:txBody>
      </p:sp>
      <p:sp>
        <p:nvSpPr>
          <p:cNvPr id="3" name="Content Placeholder 2">
            <a:extLst>
              <a:ext uri="{FF2B5EF4-FFF2-40B4-BE49-F238E27FC236}">
                <a16:creationId xmlns:a16="http://schemas.microsoft.com/office/drawing/2014/main" id="{36067292-1F6B-E045-B7D0-BDF20963AD50}"/>
              </a:ext>
            </a:extLst>
          </p:cNvPr>
          <p:cNvSpPr>
            <a:spLocks noGrp="1"/>
          </p:cNvSpPr>
          <p:nvPr>
            <p:ph idx="1"/>
          </p:nvPr>
        </p:nvSpPr>
        <p:spPr>
          <a:xfrm>
            <a:off x="3818238" y="1825625"/>
            <a:ext cx="7535562" cy="4351338"/>
          </a:xfrm>
        </p:spPr>
        <p:txBody>
          <a:bodyPr/>
          <a:lstStyle/>
          <a:p>
            <a:pPr marL="0" indent="0">
              <a:buNone/>
            </a:pPr>
            <a:r>
              <a:rPr lang="en-US" dirty="0"/>
              <a:t>Phenotypes collected by</a:t>
            </a:r>
          </a:p>
          <a:p>
            <a:r>
              <a:rPr lang="en-US" dirty="0"/>
              <a:t>Exams</a:t>
            </a:r>
          </a:p>
          <a:p>
            <a:r>
              <a:rPr lang="en-US" dirty="0"/>
              <a:t>Tests/labs</a:t>
            </a:r>
          </a:p>
          <a:p>
            <a:r>
              <a:rPr lang="en-US" dirty="0"/>
              <a:t>Questionnaires</a:t>
            </a:r>
          </a:p>
          <a:p>
            <a:pPr marL="0" indent="0">
              <a:buNone/>
            </a:pPr>
            <a:r>
              <a:rPr lang="en-US" dirty="0"/>
              <a:t>Define cases/controls as desired.</a:t>
            </a:r>
          </a:p>
        </p:txBody>
      </p:sp>
      <p:pic>
        <p:nvPicPr>
          <p:cNvPr id="4" name="Picture 3">
            <a:extLst>
              <a:ext uri="{FF2B5EF4-FFF2-40B4-BE49-F238E27FC236}">
                <a16:creationId xmlns:a16="http://schemas.microsoft.com/office/drawing/2014/main" id="{455429CF-5E40-8746-89E0-68BE7B63DA62}"/>
              </a:ext>
            </a:extLst>
          </p:cNvPr>
          <p:cNvPicPr>
            <a:picLocks noChangeAspect="1"/>
          </p:cNvPicPr>
          <p:nvPr/>
        </p:nvPicPr>
        <p:blipFill>
          <a:blip r:embed="rId2"/>
          <a:stretch>
            <a:fillRect/>
          </a:stretch>
        </p:blipFill>
        <p:spPr>
          <a:xfrm>
            <a:off x="216930" y="1296194"/>
            <a:ext cx="3454400" cy="5410200"/>
          </a:xfrm>
          <a:prstGeom prst="rect">
            <a:avLst/>
          </a:prstGeom>
        </p:spPr>
      </p:pic>
    </p:spTree>
    <p:extLst>
      <p:ext uri="{BB962C8B-B14F-4D97-AF65-F5344CB8AC3E}">
        <p14:creationId xmlns:p14="http://schemas.microsoft.com/office/powerpoint/2010/main" val="194822684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F24C06-B0CA-1647-ABA9-7731918F0048}"/>
              </a:ext>
            </a:extLst>
          </p:cNvPr>
          <p:cNvSpPr>
            <a:spLocks noGrp="1"/>
          </p:cNvSpPr>
          <p:nvPr>
            <p:ph type="title"/>
          </p:nvPr>
        </p:nvSpPr>
        <p:spPr/>
        <p:txBody>
          <a:bodyPr/>
          <a:lstStyle/>
          <a:p>
            <a:r>
              <a:rPr lang="en-US" dirty="0"/>
              <a:t>Epidemiology-based phenomes: analysis</a:t>
            </a:r>
          </a:p>
        </p:txBody>
      </p:sp>
      <p:sp>
        <p:nvSpPr>
          <p:cNvPr id="3" name="Content Placeholder 2">
            <a:extLst>
              <a:ext uri="{FF2B5EF4-FFF2-40B4-BE49-F238E27FC236}">
                <a16:creationId xmlns:a16="http://schemas.microsoft.com/office/drawing/2014/main" id="{C721FB31-EAB7-D243-B5DD-74D2245EA0C1}"/>
              </a:ext>
            </a:extLst>
          </p:cNvPr>
          <p:cNvSpPr>
            <a:spLocks noGrp="1"/>
          </p:cNvSpPr>
          <p:nvPr>
            <p:ph idx="1"/>
          </p:nvPr>
        </p:nvSpPr>
        <p:spPr/>
        <p:txBody>
          <a:bodyPr/>
          <a:lstStyle/>
          <a:p>
            <a:pPr marL="0" indent="0">
              <a:buNone/>
            </a:pPr>
            <a:r>
              <a:rPr lang="en-US" dirty="0"/>
              <a:t>A multi-site study may require </a:t>
            </a:r>
            <a:r>
              <a:rPr lang="en-US" u="sng" dirty="0"/>
              <a:t>meta-analysis</a:t>
            </a:r>
            <a:r>
              <a:rPr lang="en-US" dirty="0"/>
              <a:t> rather than pooling all the subjects into one analysis. Why? For example,</a:t>
            </a:r>
          </a:p>
          <a:p>
            <a:r>
              <a:rPr lang="en-US" dirty="0"/>
              <a:t>Subject consent issues</a:t>
            </a:r>
          </a:p>
          <a:p>
            <a:r>
              <a:rPr lang="en-US" dirty="0"/>
              <a:t>Data harmonization issues (protocols/variables may differ across sites)</a:t>
            </a:r>
          </a:p>
          <a:p>
            <a:pPr marL="0" indent="0">
              <a:buNone/>
            </a:pPr>
            <a:r>
              <a:rPr lang="en-US" dirty="0"/>
              <a:t>“Pluses” of meta-analysis</a:t>
            </a:r>
          </a:p>
          <a:p>
            <a:r>
              <a:rPr lang="en-US" dirty="0"/>
              <a:t>Ability to explicitly study heterogeneity</a:t>
            </a:r>
          </a:p>
          <a:p>
            <a:r>
              <a:rPr lang="en-US" dirty="0"/>
              <a:t>Using discovery/replication cohort design</a:t>
            </a:r>
          </a:p>
          <a:p>
            <a:r>
              <a:rPr lang="en-US" dirty="0"/>
              <a:t>(Not so good if some sites have small sample sizes)</a:t>
            </a:r>
          </a:p>
        </p:txBody>
      </p:sp>
    </p:spTree>
    <p:extLst>
      <p:ext uri="{BB962C8B-B14F-4D97-AF65-F5344CB8AC3E}">
        <p14:creationId xmlns:p14="http://schemas.microsoft.com/office/powerpoint/2010/main" val="39947057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AE56E5-8047-2C47-9A60-AA09A0AE43D5}"/>
              </a:ext>
            </a:extLst>
          </p:cNvPr>
          <p:cNvSpPr>
            <a:spLocks noGrp="1"/>
          </p:cNvSpPr>
          <p:nvPr>
            <p:ph type="title"/>
          </p:nvPr>
        </p:nvSpPr>
        <p:spPr/>
        <p:txBody>
          <a:bodyPr/>
          <a:lstStyle/>
          <a:p>
            <a:r>
              <a:rPr lang="en-US" dirty="0"/>
              <a:t>Some </a:t>
            </a:r>
            <a:r>
              <a:rPr lang="en-US" dirty="0" err="1"/>
              <a:t>pheWAS</a:t>
            </a:r>
            <a:r>
              <a:rPr lang="en-US" dirty="0"/>
              <a:t> challenges</a:t>
            </a:r>
          </a:p>
        </p:txBody>
      </p:sp>
      <p:sp>
        <p:nvSpPr>
          <p:cNvPr id="3" name="Content Placeholder 2">
            <a:extLst>
              <a:ext uri="{FF2B5EF4-FFF2-40B4-BE49-F238E27FC236}">
                <a16:creationId xmlns:a16="http://schemas.microsoft.com/office/drawing/2014/main" id="{A96FD61C-DB99-BE4B-B123-FFAA2ED8A176}"/>
              </a:ext>
            </a:extLst>
          </p:cNvPr>
          <p:cNvSpPr>
            <a:spLocks noGrp="1"/>
          </p:cNvSpPr>
          <p:nvPr>
            <p:ph idx="1"/>
          </p:nvPr>
        </p:nvSpPr>
        <p:spPr/>
        <p:txBody>
          <a:bodyPr/>
          <a:lstStyle/>
          <a:p>
            <a:r>
              <a:rPr lang="en-US" dirty="0"/>
              <a:t>Billing codes</a:t>
            </a:r>
          </a:p>
          <a:p>
            <a:pPr lvl="1"/>
            <a:r>
              <a:rPr lang="en-US" dirty="0"/>
              <a:t>Mapping between versions</a:t>
            </a:r>
          </a:p>
          <a:p>
            <a:pPr lvl="1"/>
            <a:r>
              <a:rPr lang="en-US" dirty="0"/>
              <a:t>“Too many” codes (~500 ICD-9-CM tuberculosis codes)</a:t>
            </a:r>
          </a:p>
          <a:p>
            <a:pPr lvl="1"/>
            <a:r>
              <a:rPr lang="en-US" dirty="0"/>
              <a:t>“Too few” codes (T1 and T2 diabetes can have the same code)</a:t>
            </a:r>
          </a:p>
          <a:p>
            <a:pPr lvl="1"/>
            <a:r>
              <a:rPr lang="en-US" dirty="0"/>
              <a:t>Billing codes aren’t necessarily diagnoses (can reflect simply that a test was ordered, or a condition suspected)</a:t>
            </a:r>
          </a:p>
          <a:p>
            <a:pPr lvl="1"/>
            <a:r>
              <a:rPr lang="en-US" dirty="0"/>
              <a:t>One approach for simplification: collapse the decimal part of ICD codes to get to 3-digit codes</a:t>
            </a:r>
          </a:p>
        </p:txBody>
      </p:sp>
    </p:spTree>
    <p:extLst>
      <p:ext uri="{BB962C8B-B14F-4D97-AF65-F5344CB8AC3E}">
        <p14:creationId xmlns:p14="http://schemas.microsoft.com/office/powerpoint/2010/main" val="180860893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9BD7E0-8F2B-2F42-86B9-5C79A370C702}"/>
              </a:ext>
            </a:extLst>
          </p:cNvPr>
          <p:cNvSpPr>
            <a:spLocks noGrp="1"/>
          </p:cNvSpPr>
          <p:nvPr>
            <p:ph type="title"/>
          </p:nvPr>
        </p:nvSpPr>
        <p:spPr/>
        <p:txBody>
          <a:bodyPr/>
          <a:lstStyle/>
          <a:p>
            <a:r>
              <a:rPr lang="en-US" dirty="0"/>
              <a:t>More </a:t>
            </a:r>
            <a:r>
              <a:rPr lang="en-US" dirty="0" err="1"/>
              <a:t>pheWAS</a:t>
            </a:r>
            <a:r>
              <a:rPr lang="en-US" dirty="0"/>
              <a:t> challenges</a:t>
            </a:r>
          </a:p>
        </p:txBody>
      </p:sp>
      <p:sp>
        <p:nvSpPr>
          <p:cNvPr id="3" name="Content Placeholder 2">
            <a:extLst>
              <a:ext uri="{FF2B5EF4-FFF2-40B4-BE49-F238E27FC236}">
                <a16:creationId xmlns:a16="http://schemas.microsoft.com/office/drawing/2014/main" id="{CCD4A5B6-2706-9F49-84F2-8133BCC62AC7}"/>
              </a:ext>
            </a:extLst>
          </p:cNvPr>
          <p:cNvSpPr>
            <a:spLocks noGrp="1"/>
          </p:cNvSpPr>
          <p:nvPr>
            <p:ph idx="1"/>
          </p:nvPr>
        </p:nvSpPr>
        <p:spPr/>
        <p:txBody>
          <a:bodyPr>
            <a:normAutofit fontScale="70000" lnSpcReduction="20000"/>
          </a:bodyPr>
          <a:lstStyle/>
          <a:p>
            <a:r>
              <a:rPr lang="en-US" dirty="0"/>
              <a:t>Algorithmic phenotyping in EHRs</a:t>
            </a:r>
          </a:p>
          <a:p>
            <a:pPr lvl="1"/>
            <a:r>
              <a:rPr lang="en-US" dirty="0"/>
              <a:t>Different record types require different algorithms</a:t>
            </a:r>
          </a:p>
          <a:p>
            <a:pPr lvl="2"/>
            <a:r>
              <a:rPr lang="en-US" dirty="0"/>
              <a:t>Text (including natural, “uncontrolled” language)</a:t>
            </a:r>
          </a:p>
          <a:p>
            <a:pPr lvl="2"/>
            <a:r>
              <a:rPr lang="en-US" dirty="0"/>
              <a:t>Images</a:t>
            </a:r>
          </a:p>
          <a:p>
            <a:pPr lvl="2"/>
            <a:r>
              <a:rPr lang="en-US" dirty="0"/>
              <a:t>And so on…</a:t>
            </a:r>
          </a:p>
          <a:p>
            <a:r>
              <a:rPr lang="en-US" dirty="0"/>
              <a:t>Epidemiological data</a:t>
            </a:r>
          </a:p>
          <a:p>
            <a:pPr lvl="1"/>
            <a:r>
              <a:rPr lang="en-US" dirty="0"/>
              <a:t>Different studies measure/define phenotypes differently</a:t>
            </a:r>
          </a:p>
          <a:p>
            <a:pPr lvl="2"/>
            <a:r>
              <a:rPr lang="en-US" dirty="0" err="1"/>
              <a:t>PhenX</a:t>
            </a:r>
            <a:r>
              <a:rPr lang="en-US" dirty="0"/>
              <a:t> is a system for standardized/portable phenotype/environmental variable definition</a:t>
            </a:r>
          </a:p>
          <a:p>
            <a:pPr lvl="1"/>
            <a:r>
              <a:rPr lang="en-US" dirty="0"/>
              <a:t>Somehow these have to be harmonized if they’re to be combined</a:t>
            </a:r>
          </a:p>
          <a:p>
            <a:pPr lvl="1"/>
            <a:r>
              <a:rPr lang="en-US" dirty="0"/>
              <a:t>Can be complicated and highly dependent on “what’s available” in each study</a:t>
            </a:r>
          </a:p>
          <a:p>
            <a:pPr lvl="1"/>
            <a:r>
              <a:rPr lang="en-US" dirty="0"/>
              <a:t>As in EHRs, collapsing categories is possible</a:t>
            </a:r>
          </a:p>
          <a:p>
            <a:r>
              <a:rPr lang="en-US" dirty="0"/>
              <a:t>Multiple testing</a:t>
            </a:r>
          </a:p>
          <a:p>
            <a:pPr lvl="1"/>
            <a:r>
              <a:rPr lang="en-US" dirty="0"/>
              <a:t>A lot of tests are performed!</a:t>
            </a:r>
          </a:p>
          <a:p>
            <a:pPr lvl="1"/>
            <a:r>
              <a:rPr lang="en-US" dirty="0"/>
              <a:t>How many are independent? What is the correct adjustment?</a:t>
            </a:r>
          </a:p>
          <a:p>
            <a:pPr lvl="1"/>
            <a:r>
              <a:rPr lang="en-US" dirty="0"/>
              <a:t>Dimension reduction methods can simply phenotypes and result in fewer tests</a:t>
            </a:r>
          </a:p>
          <a:p>
            <a:r>
              <a:rPr lang="en-US" dirty="0"/>
              <a:t>Quality control (data errors, etc.)</a:t>
            </a:r>
          </a:p>
          <a:p>
            <a:pPr lvl="1"/>
            <a:endParaRPr lang="en-US" dirty="0"/>
          </a:p>
        </p:txBody>
      </p:sp>
    </p:spTree>
    <p:extLst>
      <p:ext uri="{BB962C8B-B14F-4D97-AF65-F5344CB8AC3E}">
        <p14:creationId xmlns:p14="http://schemas.microsoft.com/office/powerpoint/2010/main" val="13768701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AB098C-FC76-5E4A-8E6E-3D0DA7048B71}"/>
              </a:ext>
            </a:extLst>
          </p:cNvPr>
          <p:cNvSpPr>
            <a:spLocks noGrp="1"/>
          </p:cNvSpPr>
          <p:nvPr>
            <p:ph type="title"/>
          </p:nvPr>
        </p:nvSpPr>
        <p:spPr/>
        <p:txBody>
          <a:bodyPr/>
          <a:lstStyle/>
          <a:p>
            <a:r>
              <a:rPr lang="en-US" dirty="0"/>
              <a:t>Even more </a:t>
            </a:r>
            <a:r>
              <a:rPr lang="en-US" dirty="0" err="1"/>
              <a:t>pheWAS</a:t>
            </a:r>
            <a:r>
              <a:rPr lang="en-US" dirty="0"/>
              <a:t> challenges/concerns</a:t>
            </a:r>
          </a:p>
        </p:txBody>
      </p:sp>
      <p:sp>
        <p:nvSpPr>
          <p:cNvPr id="3" name="Content Placeholder 2">
            <a:extLst>
              <a:ext uri="{FF2B5EF4-FFF2-40B4-BE49-F238E27FC236}">
                <a16:creationId xmlns:a16="http://schemas.microsoft.com/office/drawing/2014/main" id="{AD267521-415A-F54B-83C3-4C41607967F0}"/>
              </a:ext>
            </a:extLst>
          </p:cNvPr>
          <p:cNvSpPr>
            <a:spLocks noGrp="1"/>
          </p:cNvSpPr>
          <p:nvPr>
            <p:ph idx="1"/>
          </p:nvPr>
        </p:nvSpPr>
        <p:spPr/>
        <p:txBody>
          <a:bodyPr>
            <a:normAutofit lnSpcReduction="10000"/>
          </a:bodyPr>
          <a:lstStyle/>
          <a:p>
            <a:r>
              <a:rPr lang="en-US" dirty="0"/>
              <a:t>“clinical order” bias</a:t>
            </a:r>
          </a:p>
          <a:p>
            <a:pPr lvl="1"/>
            <a:r>
              <a:rPr lang="en-US" dirty="0"/>
              <a:t>e.g., bone mineral density data may be available almost exclusively for older subjects, causing confounding</a:t>
            </a:r>
          </a:p>
          <a:p>
            <a:pPr lvl="1"/>
            <a:r>
              <a:rPr lang="en-US" dirty="0"/>
              <a:t>Epidemiological studies may avoid this</a:t>
            </a:r>
          </a:p>
          <a:p>
            <a:r>
              <a:rPr lang="en-US" dirty="0"/>
              <a:t>Environment</a:t>
            </a:r>
          </a:p>
          <a:p>
            <a:pPr lvl="1"/>
            <a:r>
              <a:rPr lang="en-US" dirty="0"/>
              <a:t>Environmental data may be “spotty”</a:t>
            </a:r>
          </a:p>
          <a:p>
            <a:pPr lvl="1"/>
            <a:r>
              <a:rPr lang="en-US" dirty="0"/>
              <a:t>Epidemiological studies may have more complete/varied data than EHRs</a:t>
            </a:r>
          </a:p>
          <a:p>
            <a:r>
              <a:rPr lang="en-US" dirty="0"/>
              <a:t>Real-time and longitudinal data</a:t>
            </a:r>
          </a:p>
          <a:p>
            <a:pPr lvl="1"/>
            <a:r>
              <a:rPr lang="en-US" dirty="0"/>
              <a:t>EHRs may have better “real-time” data</a:t>
            </a:r>
          </a:p>
          <a:p>
            <a:pPr lvl="1"/>
            <a:r>
              <a:rPr lang="en-US" dirty="0"/>
              <a:t>Both may have longitudinal data</a:t>
            </a:r>
          </a:p>
          <a:p>
            <a:pPr lvl="1"/>
            <a:r>
              <a:rPr lang="en-US" dirty="0"/>
              <a:t>Making the best use of repeated measures may not be straightforward</a:t>
            </a:r>
          </a:p>
        </p:txBody>
      </p:sp>
    </p:spTree>
    <p:extLst>
      <p:ext uri="{BB962C8B-B14F-4D97-AF65-F5344CB8AC3E}">
        <p14:creationId xmlns:p14="http://schemas.microsoft.com/office/powerpoint/2010/main" val="211746834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C4D59C-EA7E-354A-BEAB-B8E2E9D4AD94}"/>
              </a:ext>
            </a:extLst>
          </p:cNvPr>
          <p:cNvSpPr>
            <a:spLocks noGrp="1"/>
          </p:cNvSpPr>
          <p:nvPr>
            <p:ph type="title"/>
          </p:nvPr>
        </p:nvSpPr>
        <p:spPr/>
        <p:txBody>
          <a:bodyPr/>
          <a:lstStyle/>
          <a:p>
            <a:r>
              <a:rPr lang="en-US" dirty="0"/>
              <a:t>Yet more </a:t>
            </a:r>
            <a:r>
              <a:rPr lang="en-US" dirty="0" err="1"/>
              <a:t>pheWAS</a:t>
            </a:r>
            <a:r>
              <a:rPr lang="en-US" dirty="0"/>
              <a:t> challenges/concerns</a:t>
            </a:r>
          </a:p>
        </p:txBody>
      </p:sp>
      <p:sp>
        <p:nvSpPr>
          <p:cNvPr id="3" name="Content Placeholder 2">
            <a:extLst>
              <a:ext uri="{FF2B5EF4-FFF2-40B4-BE49-F238E27FC236}">
                <a16:creationId xmlns:a16="http://schemas.microsoft.com/office/drawing/2014/main" id="{10691030-1759-B843-BE28-1DFE3F5AB009}"/>
              </a:ext>
            </a:extLst>
          </p:cNvPr>
          <p:cNvSpPr>
            <a:spLocks noGrp="1"/>
          </p:cNvSpPr>
          <p:nvPr>
            <p:ph idx="1"/>
          </p:nvPr>
        </p:nvSpPr>
        <p:spPr/>
        <p:txBody>
          <a:bodyPr>
            <a:normAutofit fontScale="92500" lnSpcReduction="10000"/>
          </a:bodyPr>
          <a:lstStyle/>
          <a:p>
            <a:r>
              <a:rPr lang="en-US" dirty="0"/>
              <a:t>Pharmacogenomics</a:t>
            </a:r>
          </a:p>
          <a:p>
            <a:pPr lvl="1"/>
            <a:r>
              <a:rPr lang="en-US" dirty="0"/>
              <a:t>Considered a potentially promising application for </a:t>
            </a:r>
            <a:r>
              <a:rPr lang="en-US" dirty="0" err="1"/>
              <a:t>pheWAS</a:t>
            </a:r>
            <a:endParaRPr lang="en-US" dirty="0"/>
          </a:p>
          <a:p>
            <a:pPr lvl="1"/>
            <a:r>
              <a:rPr lang="en-US" dirty="0"/>
              <a:t>Records are complicated</a:t>
            </a:r>
          </a:p>
          <a:p>
            <a:pPr lvl="2"/>
            <a:r>
              <a:rPr lang="en-US" dirty="0"/>
              <a:t>Requires mining unsystematic, human-generated text</a:t>
            </a:r>
          </a:p>
          <a:p>
            <a:pPr lvl="2"/>
            <a:r>
              <a:rPr lang="en-US" dirty="0"/>
              <a:t>Timing/dosage/administration of medication may need to be mined and integrated with a subject’s other phenotypes (temporal relationships may be particularly important and difficult to mine)</a:t>
            </a:r>
          </a:p>
          <a:p>
            <a:pPr lvl="2"/>
            <a:r>
              <a:rPr lang="en-US" dirty="0"/>
              <a:t>Medication compliance is an extra layer of complexity</a:t>
            </a:r>
          </a:p>
          <a:p>
            <a:r>
              <a:rPr lang="en-US" dirty="0"/>
              <a:t>Privacy/consent</a:t>
            </a:r>
          </a:p>
          <a:p>
            <a:r>
              <a:rPr lang="en-US" dirty="0"/>
              <a:t>Data access</a:t>
            </a:r>
          </a:p>
          <a:p>
            <a:pPr lvl="1"/>
            <a:r>
              <a:rPr lang="en-US" dirty="0"/>
              <a:t>May need to apply to access raw data each time in EHR databases</a:t>
            </a:r>
          </a:p>
          <a:p>
            <a:pPr lvl="1"/>
            <a:r>
              <a:rPr lang="en-US" dirty="0"/>
              <a:t>Similarly, </a:t>
            </a:r>
            <a:r>
              <a:rPr lang="en-US" dirty="0" err="1"/>
              <a:t>dbGaP</a:t>
            </a:r>
            <a:r>
              <a:rPr lang="en-US" dirty="0"/>
              <a:t> has genotypes/phenotypes, but each study has to be accessed separately</a:t>
            </a:r>
          </a:p>
        </p:txBody>
      </p:sp>
    </p:spTree>
    <p:extLst>
      <p:ext uri="{BB962C8B-B14F-4D97-AF65-F5344CB8AC3E}">
        <p14:creationId xmlns:p14="http://schemas.microsoft.com/office/powerpoint/2010/main" val="70686359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704A09-9DDF-6745-96BC-2F37E7BA3F80}"/>
              </a:ext>
            </a:extLst>
          </p:cNvPr>
          <p:cNvSpPr>
            <a:spLocks noGrp="1"/>
          </p:cNvSpPr>
          <p:nvPr>
            <p:ph type="title"/>
          </p:nvPr>
        </p:nvSpPr>
        <p:spPr/>
        <p:txBody>
          <a:bodyPr/>
          <a:lstStyle/>
          <a:p>
            <a:r>
              <a:rPr lang="en-US" dirty="0"/>
              <a:t>Even further </a:t>
            </a:r>
            <a:r>
              <a:rPr lang="en-US" dirty="0" err="1"/>
              <a:t>pheWAS</a:t>
            </a:r>
            <a:r>
              <a:rPr lang="en-US" dirty="0"/>
              <a:t> challenges/concerns</a:t>
            </a:r>
          </a:p>
        </p:txBody>
      </p:sp>
      <p:sp>
        <p:nvSpPr>
          <p:cNvPr id="3" name="Content Placeholder 2">
            <a:extLst>
              <a:ext uri="{FF2B5EF4-FFF2-40B4-BE49-F238E27FC236}">
                <a16:creationId xmlns:a16="http://schemas.microsoft.com/office/drawing/2014/main" id="{7F3E3D9C-4824-2C4A-8F1B-977F51D9C55E}"/>
              </a:ext>
            </a:extLst>
          </p:cNvPr>
          <p:cNvSpPr>
            <a:spLocks noGrp="1"/>
          </p:cNvSpPr>
          <p:nvPr>
            <p:ph idx="1"/>
          </p:nvPr>
        </p:nvSpPr>
        <p:spPr/>
        <p:txBody>
          <a:bodyPr/>
          <a:lstStyle/>
          <a:p>
            <a:pPr marL="0" indent="0">
              <a:buNone/>
            </a:pPr>
            <a:r>
              <a:rPr lang="en-US" dirty="0"/>
              <a:t>Statistical analysis – sometimes multivariate approaches are better (more powerful)</a:t>
            </a:r>
          </a:p>
          <a:p>
            <a:pPr lvl="1"/>
            <a:r>
              <a:rPr lang="en-US" dirty="0" err="1"/>
              <a:t>MultiPhen</a:t>
            </a:r>
            <a:endParaRPr lang="en-US" dirty="0"/>
          </a:p>
          <a:p>
            <a:pPr lvl="1"/>
            <a:r>
              <a:rPr lang="en-US" dirty="0"/>
              <a:t>MQFAM (PLINK)</a:t>
            </a:r>
          </a:p>
          <a:p>
            <a:pPr lvl="1"/>
            <a:r>
              <a:rPr lang="en-US" dirty="0"/>
              <a:t>BIMBAM</a:t>
            </a:r>
          </a:p>
          <a:p>
            <a:pPr lvl="1"/>
            <a:r>
              <a:rPr lang="en-US" dirty="0"/>
              <a:t>PCHAT</a:t>
            </a:r>
          </a:p>
          <a:p>
            <a:pPr lvl="1"/>
            <a:r>
              <a:rPr lang="en-US" dirty="0"/>
              <a:t>Others</a:t>
            </a:r>
          </a:p>
          <a:p>
            <a:pPr marL="0" indent="0">
              <a:buNone/>
            </a:pPr>
            <a:r>
              <a:rPr lang="en-US" dirty="0"/>
              <a:t>One advantage: multivariate testing may lower the multiple-testing burden. If a multivariate test is significant for a variant, you might then see which phenotypes drive the multivariate association.</a:t>
            </a:r>
          </a:p>
        </p:txBody>
      </p:sp>
    </p:spTree>
    <p:extLst>
      <p:ext uri="{BB962C8B-B14F-4D97-AF65-F5344CB8AC3E}">
        <p14:creationId xmlns:p14="http://schemas.microsoft.com/office/powerpoint/2010/main" val="394704282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E3DBCD-6242-3844-9597-B9CF373108FB}"/>
              </a:ext>
            </a:extLst>
          </p:cNvPr>
          <p:cNvSpPr>
            <a:spLocks noGrp="1"/>
          </p:cNvSpPr>
          <p:nvPr>
            <p:ph type="title"/>
          </p:nvPr>
        </p:nvSpPr>
        <p:spPr/>
        <p:txBody>
          <a:bodyPr/>
          <a:lstStyle/>
          <a:p>
            <a:r>
              <a:rPr lang="en-US" dirty="0" err="1"/>
              <a:t>pheWAS</a:t>
            </a:r>
            <a:r>
              <a:rPr lang="en-US" dirty="0"/>
              <a:t> example</a:t>
            </a:r>
          </a:p>
        </p:txBody>
      </p:sp>
      <p:pic>
        <p:nvPicPr>
          <p:cNvPr id="4" name="Content Placeholder 3">
            <a:extLst>
              <a:ext uri="{FF2B5EF4-FFF2-40B4-BE49-F238E27FC236}">
                <a16:creationId xmlns:a16="http://schemas.microsoft.com/office/drawing/2014/main" id="{84B8648A-9B4F-964C-90EF-83504D24F7DE}"/>
              </a:ext>
            </a:extLst>
          </p:cNvPr>
          <p:cNvPicPr>
            <a:picLocks noGrp="1" noChangeAspect="1"/>
          </p:cNvPicPr>
          <p:nvPr>
            <p:ph idx="1"/>
          </p:nvPr>
        </p:nvPicPr>
        <p:blipFill>
          <a:blip r:embed="rId2"/>
          <a:stretch>
            <a:fillRect/>
          </a:stretch>
        </p:blipFill>
        <p:spPr>
          <a:xfrm>
            <a:off x="1612900" y="2185194"/>
            <a:ext cx="8966200" cy="3632200"/>
          </a:xfrm>
          <a:prstGeom prst="rect">
            <a:avLst/>
          </a:prstGeom>
        </p:spPr>
      </p:pic>
    </p:spTree>
    <p:extLst>
      <p:ext uri="{BB962C8B-B14F-4D97-AF65-F5344CB8AC3E}">
        <p14:creationId xmlns:p14="http://schemas.microsoft.com/office/powerpoint/2010/main" val="37938732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52D82-38D4-DA43-8B3E-1F40F65232C0}"/>
              </a:ext>
            </a:extLst>
          </p:cNvPr>
          <p:cNvSpPr>
            <a:spLocks noGrp="1"/>
          </p:cNvSpPr>
          <p:nvPr>
            <p:ph type="title"/>
          </p:nvPr>
        </p:nvSpPr>
        <p:spPr/>
        <p:txBody>
          <a:bodyPr/>
          <a:lstStyle/>
          <a:p>
            <a:r>
              <a:rPr lang="en-US" dirty="0"/>
              <a:t>Motivation for </a:t>
            </a:r>
            <a:r>
              <a:rPr lang="en-US" dirty="0" err="1"/>
              <a:t>pheWAS</a:t>
            </a:r>
            <a:endParaRPr lang="en-US" dirty="0"/>
          </a:p>
        </p:txBody>
      </p:sp>
      <p:sp>
        <p:nvSpPr>
          <p:cNvPr id="3" name="Content Placeholder 2">
            <a:extLst>
              <a:ext uri="{FF2B5EF4-FFF2-40B4-BE49-F238E27FC236}">
                <a16:creationId xmlns:a16="http://schemas.microsoft.com/office/drawing/2014/main" id="{C89EAEA0-1878-C947-A0B7-ACD1290634B6}"/>
              </a:ext>
            </a:extLst>
          </p:cNvPr>
          <p:cNvSpPr>
            <a:spLocks noGrp="1"/>
          </p:cNvSpPr>
          <p:nvPr>
            <p:ph idx="1"/>
          </p:nvPr>
        </p:nvSpPr>
        <p:spPr/>
        <p:txBody>
          <a:bodyPr/>
          <a:lstStyle/>
          <a:p>
            <a:pPr marL="0" indent="0">
              <a:buNone/>
            </a:pPr>
            <a:r>
              <a:rPr lang="en-US" dirty="0"/>
              <a:t>phenome = set of “all” phenotypes (of an organism, at some level of abstraction)</a:t>
            </a:r>
          </a:p>
          <a:p>
            <a:pPr marL="0" indent="0">
              <a:buNone/>
            </a:pPr>
            <a:br>
              <a:rPr lang="en-US" dirty="0"/>
            </a:br>
            <a:r>
              <a:rPr lang="en-US" dirty="0" err="1"/>
              <a:t>pheWAS</a:t>
            </a:r>
            <a:r>
              <a:rPr lang="en-US" dirty="0"/>
              <a:t> = testing variant(s) for association with phenome</a:t>
            </a:r>
          </a:p>
          <a:p>
            <a:pPr marL="0" indent="0">
              <a:buNone/>
            </a:pPr>
            <a:endParaRPr lang="en-US" dirty="0"/>
          </a:p>
          <a:p>
            <a:pPr marL="0" indent="0">
              <a:buNone/>
            </a:pPr>
            <a:r>
              <a:rPr lang="en-US" dirty="0" err="1"/>
              <a:t>pheWAS</a:t>
            </a:r>
            <a:r>
              <a:rPr lang="en-US" dirty="0"/>
              <a:t> asks, “Given a variant (or set of variants), what are all the phenotypes associated with it?”</a:t>
            </a:r>
          </a:p>
        </p:txBody>
      </p:sp>
    </p:spTree>
    <p:extLst>
      <p:ext uri="{BB962C8B-B14F-4D97-AF65-F5344CB8AC3E}">
        <p14:creationId xmlns:p14="http://schemas.microsoft.com/office/powerpoint/2010/main" val="159808464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4027FD-FD9E-A84B-A954-DEF74D2574E1}"/>
              </a:ext>
            </a:extLst>
          </p:cNvPr>
          <p:cNvSpPr>
            <a:spLocks noGrp="1"/>
          </p:cNvSpPr>
          <p:nvPr>
            <p:ph type="title"/>
          </p:nvPr>
        </p:nvSpPr>
        <p:spPr/>
        <p:txBody>
          <a:bodyPr/>
          <a:lstStyle/>
          <a:p>
            <a:r>
              <a:rPr lang="en-US" dirty="0"/>
              <a:t>Motivation</a:t>
            </a:r>
          </a:p>
        </p:txBody>
      </p:sp>
      <p:sp>
        <p:nvSpPr>
          <p:cNvPr id="3" name="Content Placeholder 2">
            <a:extLst>
              <a:ext uri="{FF2B5EF4-FFF2-40B4-BE49-F238E27FC236}">
                <a16:creationId xmlns:a16="http://schemas.microsoft.com/office/drawing/2014/main" id="{1F5A9345-1578-5D47-A2F5-C6C8B9DFD452}"/>
              </a:ext>
            </a:extLst>
          </p:cNvPr>
          <p:cNvSpPr>
            <a:spLocks noGrp="1"/>
          </p:cNvSpPr>
          <p:nvPr>
            <p:ph idx="1"/>
          </p:nvPr>
        </p:nvSpPr>
        <p:spPr/>
        <p:txBody>
          <a:bodyPr>
            <a:normAutofit lnSpcReduction="10000"/>
          </a:bodyPr>
          <a:lstStyle/>
          <a:p>
            <a:pPr marL="0" indent="0">
              <a:buNone/>
            </a:pPr>
            <a:r>
              <a:rPr lang="en-US" dirty="0"/>
              <a:t>Why </a:t>
            </a:r>
            <a:r>
              <a:rPr lang="en-US" dirty="0" err="1"/>
              <a:t>pheWAS</a:t>
            </a:r>
            <a:r>
              <a:rPr lang="en-US" dirty="0"/>
              <a:t> for drug development?</a:t>
            </a:r>
          </a:p>
          <a:p>
            <a:r>
              <a:rPr lang="en-US" dirty="0"/>
              <a:t>“may validate target-disease links”</a:t>
            </a:r>
          </a:p>
          <a:p>
            <a:r>
              <a:rPr lang="en-US" dirty="0"/>
              <a:t>may “unravel pleiotropy”, “improve our understanding of the biological functions of a target”, or “hint at concealed pathophysiological connections between disease entities previously considered as distinct”</a:t>
            </a:r>
          </a:p>
          <a:p>
            <a:r>
              <a:rPr lang="en-US" dirty="0"/>
              <a:t>“may reveal opportunities for drug repurposing”</a:t>
            </a:r>
          </a:p>
          <a:p>
            <a:r>
              <a:rPr lang="en-US" dirty="0"/>
              <a:t>may help discover ADEs (adverse drug events) early</a:t>
            </a:r>
          </a:p>
          <a:p>
            <a:r>
              <a:rPr lang="en-US" dirty="0"/>
              <a:t>“may help prioritize multiple possible targets by identifying the target with the most promising therapeutic window”</a:t>
            </a:r>
          </a:p>
        </p:txBody>
      </p:sp>
    </p:spTree>
    <p:extLst>
      <p:ext uri="{BB962C8B-B14F-4D97-AF65-F5344CB8AC3E}">
        <p14:creationId xmlns:p14="http://schemas.microsoft.com/office/powerpoint/2010/main" val="101868666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4B8DCA-99E9-714C-A94A-8CFF66DC67A0}"/>
              </a:ext>
            </a:extLst>
          </p:cNvPr>
          <p:cNvSpPr>
            <a:spLocks noGrp="1"/>
          </p:cNvSpPr>
          <p:nvPr>
            <p:ph type="title"/>
          </p:nvPr>
        </p:nvSpPr>
        <p:spPr/>
        <p:txBody>
          <a:bodyPr/>
          <a:lstStyle/>
          <a:p>
            <a:r>
              <a:rPr lang="en-US" dirty="0"/>
              <a:t>Motivation</a:t>
            </a:r>
          </a:p>
        </p:txBody>
      </p:sp>
      <p:sp>
        <p:nvSpPr>
          <p:cNvPr id="3" name="Content Placeholder 2">
            <a:extLst>
              <a:ext uri="{FF2B5EF4-FFF2-40B4-BE49-F238E27FC236}">
                <a16:creationId xmlns:a16="http://schemas.microsoft.com/office/drawing/2014/main" id="{2CEAB276-A52E-5846-B215-765C95659BDE}"/>
              </a:ext>
            </a:extLst>
          </p:cNvPr>
          <p:cNvSpPr>
            <a:spLocks noGrp="1"/>
          </p:cNvSpPr>
          <p:nvPr>
            <p:ph idx="1"/>
          </p:nvPr>
        </p:nvSpPr>
        <p:spPr/>
        <p:txBody>
          <a:bodyPr/>
          <a:lstStyle/>
          <a:p>
            <a:pPr marL="0" indent="0">
              <a:buNone/>
            </a:pPr>
            <a:r>
              <a:rPr lang="en-US" dirty="0"/>
              <a:t>The study asks, “Can </a:t>
            </a:r>
            <a:r>
              <a:rPr lang="en-US" dirty="0" err="1"/>
              <a:t>pheWAS</a:t>
            </a:r>
            <a:r>
              <a:rPr lang="en-US" dirty="0"/>
              <a:t> inform target validation at early stages of drug discovery?” </a:t>
            </a:r>
          </a:p>
          <a:p>
            <a:pPr marL="0" indent="0">
              <a:buNone/>
            </a:pPr>
            <a:endParaRPr lang="en-US" dirty="0"/>
          </a:p>
        </p:txBody>
      </p:sp>
    </p:spTree>
    <p:extLst>
      <p:ext uri="{BB962C8B-B14F-4D97-AF65-F5344CB8AC3E}">
        <p14:creationId xmlns:p14="http://schemas.microsoft.com/office/powerpoint/2010/main" val="174433840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2159F9-C9AE-DB4F-9C21-2414881FD141}"/>
              </a:ext>
            </a:extLst>
          </p:cNvPr>
          <p:cNvSpPr>
            <a:spLocks noGrp="1"/>
          </p:cNvSpPr>
          <p:nvPr>
            <p:ph type="title"/>
          </p:nvPr>
        </p:nvSpPr>
        <p:spPr/>
        <p:txBody>
          <a:bodyPr/>
          <a:lstStyle/>
          <a:p>
            <a:r>
              <a:rPr lang="en-US" dirty="0"/>
              <a:t>Methods</a:t>
            </a:r>
          </a:p>
        </p:txBody>
      </p:sp>
      <p:sp>
        <p:nvSpPr>
          <p:cNvPr id="3" name="Content Placeholder 2">
            <a:extLst>
              <a:ext uri="{FF2B5EF4-FFF2-40B4-BE49-F238E27FC236}">
                <a16:creationId xmlns:a16="http://schemas.microsoft.com/office/drawing/2014/main" id="{1B8D8ED7-3FB0-6340-9B4D-FD1D28717304}"/>
              </a:ext>
            </a:extLst>
          </p:cNvPr>
          <p:cNvSpPr>
            <a:spLocks noGrp="1"/>
          </p:cNvSpPr>
          <p:nvPr>
            <p:ph idx="1"/>
          </p:nvPr>
        </p:nvSpPr>
        <p:spPr/>
        <p:txBody>
          <a:bodyPr>
            <a:normAutofit fontScale="92500"/>
          </a:bodyPr>
          <a:lstStyle/>
          <a:p>
            <a:pPr marL="0" indent="0">
              <a:buNone/>
            </a:pPr>
            <a:r>
              <a:rPr lang="en-US" dirty="0" err="1"/>
              <a:t>pheWAS</a:t>
            </a:r>
            <a:r>
              <a:rPr lang="en-US" dirty="0"/>
              <a:t> for 25 SNPs in/near 19 genes</a:t>
            </a:r>
          </a:p>
          <a:p>
            <a:r>
              <a:rPr lang="en-US" dirty="0"/>
              <a:t>Genes</a:t>
            </a:r>
          </a:p>
          <a:p>
            <a:pPr lvl="1"/>
            <a:r>
              <a:rPr lang="en-US" dirty="0"/>
              <a:t>9 involved in </a:t>
            </a:r>
            <a:r>
              <a:rPr lang="en-US" u="sng" dirty="0"/>
              <a:t>immune-mediated</a:t>
            </a:r>
            <a:r>
              <a:rPr lang="en-US" dirty="0"/>
              <a:t> disease (</a:t>
            </a:r>
            <a:r>
              <a:rPr lang="en-US" i="1" dirty="0"/>
              <a:t>ATG16L1, CARD9, CD226, CDHR3, GPR35, GPR65, IFIH1, IRF5, TYK2</a:t>
            </a:r>
            <a:r>
              <a:rPr lang="en-US" dirty="0"/>
              <a:t>)</a:t>
            </a:r>
          </a:p>
          <a:p>
            <a:pPr lvl="1"/>
            <a:r>
              <a:rPr lang="en-US" dirty="0"/>
              <a:t>8 involved in </a:t>
            </a:r>
            <a:r>
              <a:rPr lang="en-US" u="sng" dirty="0"/>
              <a:t>cardiometabolic</a:t>
            </a:r>
            <a:r>
              <a:rPr lang="en-US" dirty="0"/>
              <a:t> disease (</a:t>
            </a:r>
            <a:r>
              <a:rPr lang="en-US" i="1" dirty="0"/>
              <a:t>F11, F12, GDF15, GUCY1A3, KNG1, LGALS3, PNPLA3, SLC30A8</a:t>
            </a:r>
            <a:r>
              <a:rPr lang="en-US" dirty="0"/>
              <a:t>)</a:t>
            </a:r>
          </a:p>
          <a:p>
            <a:pPr lvl="1"/>
            <a:r>
              <a:rPr lang="en-US" dirty="0"/>
              <a:t>2 involved in </a:t>
            </a:r>
            <a:r>
              <a:rPr lang="en-US" u="sng" dirty="0"/>
              <a:t>neurodegenerative</a:t>
            </a:r>
            <a:r>
              <a:rPr lang="en-US" dirty="0"/>
              <a:t> disease (</a:t>
            </a:r>
            <a:r>
              <a:rPr lang="en-US" i="1" dirty="0"/>
              <a:t>LRRK2, TMEM175</a:t>
            </a:r>
            <a:r>
              <a:rPr lang="en-US" dirty="0"/>
              <a:t>)</a:t>
            </a:r>
          </a:p>
          <a:p>
            <a:pPr lvl="1"/>
            <a:r>
              <a:rPr lang="en-US" dirty="0"/>
              <a:t>Genes were nominated by 25 GWAS SNPs with p &lt; 5E-8 for “relevant” phenotypes</a:t>
            </a:r>
          </a:p>
          <a:p>
            <a:pPr lvl="1"/>
            <a:r>
              <a:rPr lang="en-US" dirty="0"/>
              <a:t>All either have been shown to influence target gene in functional studies OR to be near a gene “implicated” in a “relevant” mechanism</a:t>
            </a:r>
          </a:p>
          <a:p>
            <a:pPr lvl="1"/>
            <a:r>
              <a:rPr lang="en-US" dirty="0"/>
              <a:t>Some poorly understood as candidates, others already targets of drugs in clinical trials</a:t>
            </a:r>
          </a:p>
        </p:txBody>
      </p:sp>
    </p:spTree>
    <p:extLst>
      <p:ext uri="{BB962C8B-B14F-4D97-AF65-F5344CB8AC3E}">
        <p14:creationId xmlns:p14="http://schemas.microsoft.com/office/powerpoint/2010/main" val="288242552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F5B446-B1D8-CE44-B11B-23AE21C67B54}"/>
              </a:ext>
            </a:extLst>
          </p:cNvPr>
          <p:cNvSpPr>
            <a:spLocks noGrp="1"/>
          </p:cNvSpPr>
          <p:nvPr>
            <p:ph type="title"/>
          </p:nvPr>
        </p:nvSpPr>
        <p:spPr/>
        <p:txBody>
          <a:bodyPr/>
          <a:lstStyle/>
          <a:p>
            <a:r>
              <a:rPr lang="en-US" dirty="0"/>
              <a:t>Methods – drug targets investigated</a:t>
            </a:r>
          </a:p>
        </p:txBody>
      </p:sp>
      <p:pic>
        <p:nvPicPr>
          <p:cNvPr id="4" name="Content Placeholder 3">
            <a:extLst>
              <a:ext uri="{FF2B5EF4-FFF2-40B4-BE49-F238E27FC236}">
                <a16:creationId xmlns:a16="http://schemas.microsoft.com/office/drawing/2014/main" id="{B6183608-14A6-C847-B67A-1D69008FFF26}"/>
              </a:ext>
            </a:extLst>
          </p:cNvPr>
          <p:cNvPicPr>
            <a:picLocks noGrp="1" noChangeAspect="1"/>
          </p:cNvPicPr>
          <p:nvPr>
            <p:ph idx="1"/>
          </p:nvPr>
        </p:nvPicPr>
        <p:blipFill>
          <a:blip r:embed="rId2"/>
          <a:stretch>
            <a:fillRect/>
          </a:stretch>
        </p:blipFill>
        <p:spPr>
          <a:xfrm>
            <a:off x="4066349" y="1791625"/>
            <a:ext cx="4632808" cy="4966105"/>
          </a:xfrm>
          <a:prstGeom prst="rect">
            <a:avLst/>
          </a:prstGeom>
        </p:spPr>
      </p:pic>
    </p:spTree>
    <p:extLst>
      <p:ext uri="{BB962C8B-B14F-4D97-AF65-F5344CB8AC3E}">
        <p14:creationId xmlns:p14="http://schemas.microsoft.com/office/powerpoint/2010/main" val="258201825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AFA859-A2F6-2547-BCE7-EC993BEE7D28}"/>
              </a:ext>
            </a:extLst>
          </p:cNvPr>
          <p:cNvSpPr>
            <a:spLocks noGrp="1"/>
          </p:cNvSpPr>
          <p:nvPr>
            <p:ph type="title"/>
          </p:nvPr>
        </p:nvSpPr>
        <p:spPr/>
        <p:txBody>
          <a:bodyPr/>
          <a:lstStyle/>
          <a:p>
            <a:r>
              <a:rPr lang="en-US" dirty="0"/>
              <a:t>Methods - subjects</a:t>
            </a:r>
          </a:p>
        </p:txBody>
      </p:sp>
      <p:sp>
        <p:nvSpPr>
          <p:cNvPr id="3" name="Content Placeholder 2">
            <a:extLst>
              <a:ext uri="{FF2B5EF4-FFF2-40B4-BE49-F238E27FC236}">
                <a16:creationId xmlns:a16="http://schemas.microsoft.com/office/drawing/2014/main" id="{244E1949-BF60-CD42-8AC5-FD3D09E30D1F}"/>
              </a:ext>
            </a:extLst>
          </p:cNvPr>
          <p:cNvSpPr>
            <a:spLocks noGrp="1"/>
          </p:cNvSpPr>
          <p:nvPr>
            <p:ph idx="1"/>
          </p:nvPr>
        </p:nvSpPr>
        <p:spPr/>
        <p:txBody>
          <a:bodyPr/>
          <a:lstStyle/>
          <a:p>
            <a:pPr marL="0" indent="0">
              <a:buNone/>
            </a:pPr>
            <a:r>
              <a:rPr lang="en-US" dirty="0" err="1"/>
              <a:t>pheWAS</a:t>
            </a:r>
            <a:r>
              <a:rPr lang="en-US" dirty="0"/>
              <a:t> subjects from 4 cohorts (European ancestry)</a:t>
            </a:r>
          </a:p>
          <a:p>
            <a:r>
              <a:rPr lang="en-US" dirty="0"/>
              <a:t>23andMe (self-reported phenotypes)</a:t>
            </a:r>
          </a:p>
          <a:p>
            <a:r>
              <a:rPr lang="en-US" dirty="0"/>
              <a:t>UK Biobank (questionnaire-based health info)</a:t>
            </a:r>
          </a:p>
          <a:p>
            <a:r>
              <a:rPr lang="en-US" dirty="0"/>
              <a:t>FINRISK (2 EHR-based subgroups)</a:t>
            </a:r>
          </a:p>
          <a:p>
            <a:r>
              <a:rPr lang="en-US" dirty="0"/>
              <a:t>CHOP (Children’s Hospital of Philadelphia, EHR-based)</a:t>
            </a:r>
          </a:p>
        </p:txBody>
      </p:sp>
      <p:pic>
        <p:nvPicPr>
          <p:cNvPr id="4" name="Picture 3">
            <a:extLst>
              <a:ext uri="{FF2B5EF4-FFF2-40B4-BE49-F238E27FC236}">
                <a16:creationId xmlns:a16="http://schemas.microsoft.com/office/drawing/2014/main" id="{9CBC351B-30BD-2F4C-92D4-49F8D3194C20}"/>
              </a:ext>
            </a:extLst>
          </p:cNvPr>
          <p:cNvPicPr>
            <a:picLocks noChangeAspect="1"/>
          </p:cNvPicPr>
          <p:nvPr/>
        </p:nvPicPr>
        <p:blipFill>
          <a:blip r:embed="rId2"/>
          <a:stretch>
            <a:fillRect/>
          </a:stretch>
        </p:blipFill>
        <p:spPr>
          <a:xfrm>
            <a:off x="1163767" y="4272692"/>
            <a:ext cx="8826500" cy="2489200"/>
          </a:xfrm>
          <a:prstGeom prst="rect">
            <a:avLst/>
          </a:prstGeom>
        </p:spPr>
      </p:pic>
    </p:spTree>
    <p:extLst>
      <p:ext uri="{BB962C8B-B14F-4D97-AF65-F5344CB8AC3E}">
        <p14:creationId xmlns:p14="http://schemas.microsoft.com/office/powerpoint/2010/main" val="427439545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7AE043-0859-FD45-B4C6-9D47F84377E3}"/>
              </a:ext>
            </a:extLst>
          </p:cNvPr>
          <p:cNvSpPr>
            <a:spLocks noGrp="1"/>
          </p:cNvSpPr>
          <p:nvPr>
            <p:ph type="title"/>
          </p:nvPr>
        </p:nvSpPr>
        <p:spPr/>
        <p:txBody>
          <a:bodyPr/>
          <a:lstStyle/>
          <a:p>
            <a:r>
              <a:rPr lang="en-US" dirty="0"/>
              <a:t>Methods - phenomes</a:t>
            </a:r>
          </a:p>
        </p:txBody>
      </p:sp>
      <p:sp>
        <p:nvSpPr>
          <p:cNvPr id="3" name="Content Placeholder 2">
            <a:extLst>
              <a:ext uri="{FF2B5EF4-FFF2-40B4-BE49-F238E27FC236}">
                <a16:creationId xmlns:a16="http://schemas.microsoft.com/office/drawing/2014/main" id="{F73BF26D-7C68-AA4B-B955-05DE4EC2739C}"/>
              </a:ext>
            </a:extLst>
          </p:cNvPr>
          <p:cNvSpPr>
            <a:spLocks noGrp="1"/>
          </p:cNvSpPr>
          <p:nvPr>
            <p:ph idx="1"/>
          </p:nvPr>
        </p:nvSpPr>
        <p:spPr/>
        <p:txBody>
          <a:bodyPr>
            <a:normAutofit fontScale="92500" lnSpcReduction="10000"/>
          </a:bodyPr>
          <a:lstStyle/>
          <a:p>
            <a:pPr marL="0" indent="0">
              <a:buNone/>
            </a:pPr>
            <a:r>
              <a:rPr lang="en-US" dirty="0"/>
              <a:t>Data formats</a:t>
            </a:r>
          </a:p>
          <a:p>
            <a:r>
              <a:rPr lang="en-US" dirty="0"/>
              <a:t>medical interviews</a:t>
            </a:r>
          </a:p>
          <a:p>
            <a:r>
              <a:rPr lang="en-US" dirty="0"/>
              <a:t>self-reports</a:t>
            </a:r>
          </a:p>
          <a:p>
            <a:r>
              <a:rPr lang="en-US" dirty="0"/>
              <a:t>WHO ICD codes</a:t>
            </a:r>
          </a:p>
          <a:p>
            <a:r>
              <a:rPr lang="en-US" dirty="0"/>
              <a:t>ICD9-CM codes </a:t>
            </a:r>
          </a:p>
          <a:p>
            <a:pPr marL="0" indent="0">
              <a:buNone/>
            </a:pPr>
            <a:br>
              <a:rPr lang="en-US" dirty="0"/>
            </a:br>
            <a:r>
              <a:rPr lang="en-US" dirty="0"/>
              <a:t>“Manual phenotype mapping identified </a:t>
            </a:r>
            <a:r>
              <a:rPr lang="en-US" u="sng" dirty="0"/>
              <a:t>145 distinct clinical endpoints</a:t>
            </a:r>
            <a:r>
              <a:rPr lang="en-US" dirty="0"/>
              <a:t> that were </a:t>
            </a:r>
            <a:r>
              <a:rPr lang="en-US" u="sng" dirty="0"/>
              <a:t>tested in two or more cohorts</a:t>
            </a:r>
            <a:r>
              <a:rPr lang="en-US" dirty="0"/>
              <a:t> in </a:t>
            </a:r>
            <a:r>
              <a:rPr lang="en-US" u="sng" dirty="0"/>
              <a:t>up to 697,815 individuals</a:t>
            </a:r>
            <a:r>
              <a:rPr lang="en-US" dirty="0"/>
              <a:t>”</a:t>
            </a:r>
          </a:p>
          <a:p>
            <a:pPr marL="0" indent="0">
              <a:buNone/>
            </a:pPr>
            <a:endParaRPr lang="en-US" dirty="0"/>
          </a:p>
          <a:p>
            <a:pPr marL="0" indent="0">
              <a:buNone/>
            </a:pPr>
            <a:r>
              <a:rPr lang="en-US" dirty="0"/>
              <a:t>1,538 cohort-specific phenotypes (unmapped) were also analyzed.</a:t>
            </a:r>
          </a:p>
        </p:txBody>
      </p:sp>
    </p:spTree>
    <p:extLst>
      <p:ext uri="{BB962C8B-B14F-4D97-AF65-F5344CB8AC3E}">
        <p14:creationId xmlns:p14="http://schemas.microsoft.com/office/powerpoint/2010/main" val="348460175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224A12-C4A0-8B4F-8618-33CA3D2109CD}"/>
              </a:ext>
            </a:extLst>
          </p:cNvPr>
          <p:cNvSpPr>
            <a:spLocks noGrp="1"/>
          </p:cNvSpPr>
          <p:nvPr>
            <p:ph type="title"/>
          </p:nvPr>
        </p:nvSpPr>
        <p:spPr>
          <a:xfrm>
            <a:off x="3618470" y="250031"/>
            <a:ext cx="10515600" cy="1325563"/>
          </a:xfrm>
        </p:spPr>
        <p:txBody>
          <a:bodyPr/>
          <a:lstStyle/>
          <a:p>
            <a:r>
              <a:rPr lang="en-US" dirty="0"/>
              <a:t>Phenomes</a:t>
            </a:r>
          </a:p>
        </p:txBody>
      </p:sp>
      <p:pic>
        <p:nvPicPr>
          <p:cNvPr id="4" name="Picture 3">
            <a:extLst>
              <a:ext uri="{FF2B5EF4-FFF2-40B4-BE49-F238E27FC236}">
                <a16:creationId xmlns:a16="http://schemas.microsoft.com/office/drawing/2014/main" id="{375D58CA-0709-7A4A-A82B-D9E195A7A1BA}"/>
              </a:ext>
            </a:extLst>
          </p:cNvPr>
          <p:cNvPicPr>
            <a:picLocks noChangeAspect="1"/>
          </p:cNvPicPr>
          <p:nvPr/>
        </p:nvPicPr>
        <p:blipFill>
          <a:blip r:embed="rId3"/>
          <a:stretch>
            <a:fillRect/>
          </a:stretch>
        </p:blipFill>
        <p:spPr>
          <a:xfrm>
            <a:off x="293744" y="0"/>
            <a:ext cx="2486526" cy="6858000"/>
          </a:xfrm>
          <a:prstGeom prst="rect">
            <a:avLst/>
          </a:prstGeom>
        </p:spPr>
      </p:pic>
      <p:pic>
        <p:nvPicPr>
          <p:cNvPr id="5" name="Picture 4">
            <a:extLst>
              <a:ext uri="{FF2B5EF4-FFF2-40B4-BE49-F238E27FC236}">
                <a16:creationId xmlns:a16="http://schemas.microsoft.com/office/drawing/2014/main" id="{C3AF3AE1-3500-3B4B-8502-985BE5B5E122}"/>
              </a:ext>
            </a:extLst>
          </p:cNvPr>
          <p:cNvPicPr>
            <a:picLocks noChangeAspect="1"/>
          </p:cNvPicPr>
          <p:nvPr/>
        </p:nvPicPr>
        <p:blipFill>
          <a:blip r:embed="rId4"/>
          <a:stretch>
            <a:fillRect/>
          </a:stretch>
        </p:blipFill>
        <p:spPr>
          <a:xfrm>
            <a:off x="7231847" y="0"/>
            <a:ext cx="4231105" cy="6858000"/>
          </a:xfrm>
          <a:prstGeom prst="rect">
            <a:avLst/>
          </a:prstGeom>
        </p:spPr>
      </p:pic>
    </p:spTree>
    <p:extLst>
      <p:ext uri="{BB962C8B-B14F-4D97-AF65-F5344CB8AC3E}">
        <p14:creationId xmlns:p14="http://schemas.microsoft.com/office/powerpoint/2010/main" val="299006446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F6D28E-5D61-A148-82CD-9E2E466CB58F}"/>
              </a:ext>
            </a:extLst>
          </p:cNvPr>
          <p:cNvSpPr>
            <a:spLocks noGrp="1"/>
          </p:cNvSpPr>
          <p:nvPr>
            <p:ph type="title"/>
          </p:nvPr>
        </p:nvSpPr>
        <p:spPr/>
        <p:txBody>
          <a:bodyPr/>
          <a:lstStyle/>
          <a:p>
            <a:r>
              <a:rPr lang="en-US" dirty="0"/>
              <a:t>Methods – association testing</a:t>
            </a:r>
          </a:p>
        </p:txBody>
      </p:sp>
      <p:sp>
        <p:nvSpPr>
          <p:cNvPr id="3" name="Content Placeholder 2">
            <a:extLst>
              <a:ext uri="{FF2B5EF4-FFF2-40B4-BE49-F238E27FC236}">
                <a16:creationId xmlns:a16="http://schemas.microsoft.com/office/drawing/2014/main" id="{028B935C-D05B-3643-95E1-8E722F571C09}"/>
              </a:ext>
            </a:extLst>
          </p:cNvPr>
          <p:cNvSpPr>
            <a:spLocks noGrp="1"/>
          </p:cNvSpPr>
          <p:nvPr>
            <p:ph idx="1"/>
          </p:nvPr>
        </p:nvSpPr>
        <p:spPr/>
        <p:txBody>
          <a:bodyPr/>
          <a:lstStyle/>
          <a:p>
            <a:pPr marL="0" indent="0">
              <a:buNone/>
            </a:pPr>
            <a:r>
              <a:rPr lang="en-US" dirty="0"/>
              <a:t>Logistic regression + meta-analysis</a:t>
            </a:r>
          </a:p>
          <a:p>
            <a:pPr marL="0" indent="0">
              <a:buNone/>
            </a:pPr>
            <a:br>
              <a:rPr lang="en-US" dirty="0"/>
            </a:br>
            <a:r>
              <a:rPr lang="en-US" dirty="0"/>
              <a:t>Statistically, like a GWAS…</a:t>
            </a:r>
          </a:p>
          <a:p>
            <a:pPr marL="0" indent="0">
              <a:buNone/>
            </a:pPr>
            <a:r>
              <a:rPr lang="en-US" dirty="0"/>
              <a:t>…with 25 SNPs instead of 10,000,000</a:t>
            </a:r>
          </a:p>
          <a:p>
            <a:pPr marL="0" indent="0">
              <a:buNone/>
            </a:pPr>
            <a:r>
              <a:rPr lang="en-US" dirty="0"/>
              <a:t>…and 1683 phenotypes instead of 1</a:t>
            </a:r>
          </a:p>
        </p:txBody>
      </p:sp>
    </p:spTree>
    <p:extLst>
      <p:ext uri="{BB962C8B-B14F-4D97-AF65-F5344CB8AC3E}">
        <p14:creationId xmlns:p14="http://schemas.microsoft.com/office/powerpoint/2010/main" val="111369103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C9912-66EB-6145-B64E-7A18C650370C}"/>
              </a:ext>
            </a:extLst>
          </p:cNvPr>
          <p:cNvSpPr>
            <a:spLocks noGrp="1"/>
          </p:cNvSpPr>
          <p:nvPr>
            <p:ph type="title"/>
          </p:nvPr>
        </p:nvSpPr>
        <p:spPr/>
        <p:txBody>
          <a:bodyPr/>
          <a:lstStyle/>
          <a:p>
            <a:r>
              <a:rPr lang="en-US" dirty="0"/>
              <a:t>Results</a:t>
            </a:r>
          </a:p>
        </p:txBody>
      </p:sp>
      <p:pic>
        <p:nvPicPr>
          <p:cNvPr id="4" name="Content Placeholder 3">
            <a:extLst>
              <a:ext uri="{FF2B5EF4-FFF2-40B4-BE49-F238E27FC236}">
                <a16:creationId xmlns:a16="http://schemas.microsoft.com/office/drawing/2014/main" id="{604D3CB5-E864-8548-9189-3C9278B9DB61}"/>
              </a:ext>
            </a:extLst>
          </p:cNvPr>
          <p:cNvPicPr>
            <a:picLocks noGrp="1" noChangeAspect="1"/>
          </p:cNvPicPr>
          <p:nvPr>
            <p:ph idx="1"/>
          </p:nvPr>
        </p:nvPicPr>
        <p:blipFill>
          <a:blip r:embed="rId3"/>
          <a:stretch>
            <a:fillRect/>
          </a:stretch>
        </p:blipFill>
        <p:spPr>
          <a:xfrm>
            <a:off x="5896739" y="-7092"/>
            <a:ext cx="5457061" cy="6865091"/>
          </a:xfrm>
          <a:prstGeom prst="rect">
            <a:avLst/>
          </a:prstGeom>
        </p:spPr>
      </p:pic>
      <p:sp>
        <p:nvSpPr>
          <p:cNvPr id="5" name="Rectangle 4">
            <a:extLst>
              <a:ext uri="{FF2B5EF4-FFF2-40B4-BE49-F238E27FC236}">
                <a16:creationId xmlns:a16="http://schemas.microsoft.com/office/drawing/2014/main" id="{E02E4387-63E5-5944-A1B9-7E787EE4145E}"/>
              </a:ext>
            </a:extLst>
          </p:cNvPr>
          <p:cNvSpPr/>
          <p:nvPr/>
        </p:nvSpPr>
        <p:spPr>
          <a:xfrm>
            <a:off x="306582" y="5206197"/>
            <a:ext cx="3769365" cy="369332"/>
          </a:xfrm>
          <a:prstGeom prst="rect">
            <a:avLst/>
          </a:prstGeom>
        </p:spPr>
        <p:txBody>
          <a:bodyPr wrap="none">
            <a:spAutoFit/>
          </a:bodyPr>
          <a:lstStyle/>
          <a:p>
            <a:r>
              <a:rPr lang="en-US" dirty="0"/>
              <a:t>Why do you think there are gray cells?</a:t>
            </a:r>
          </a:p>
        </p:txBody>
      </p:sp>
      <p:sp>
        <p:nvSpPr>
          <p:cNvPr id="6" name="Rectangle 5">
            <a:extLst>
              <a:ext uri="{FF2B5EF4-FFF2-40B4-BE49-F238E27FC236}">
                <a16:creationId xmlns:a16="http://schemas.microsoft.com/office/drawing/2014/main" id="{F3A6D738-7FD7-4045-88B5-213386B01BDC}"/>
              </a:ext>
            </a:extLst>
          </p:cNvPr>
          <p:cNvSpPr/>
          <p:nvPr/>
        </p:nvSpPr>
        <p:spPr>
          <a:xfrm>
            <a:off x="306582" y="2111853"/>
            <a:ext cx="5216428" cy="1200329"/>
          </a:xfrm>
          <a:prstGeom prst="rect">
            <a:avLst/>
          </a:prstGeom>
        </p:spPr>
        <p:txBody>
          <a:bodyPr wrap="none">
            <a:spAutoFit/>
          </a:bodyPr>
          <a:lstStyle/>
          <a:p>
            <a:r>
              <a:rPr lang="en-US" dirty="0">
                <a:latin typeface="AdvOT1ef757c0"/>
              </a:rPr>
              <a:t>“we identi</a:t>
            </a:r>
            <a:r>
              <a:rPr lang="en-US" dirty="0">
                <a:latin typeface="AdvOT1ef757c0+fb"/>
              </a:rPr>
              <a:t>fi</a:t>
            </a:r>
            <a:r>
              <a:rPr lang="en-US" dirty="0">
                <a:latin typeface="AdvOT1ef757c0"/>
              </a:rPr>
              <a:t>ed 71 distinct putative novel associations”</a:t>
            </a:r>
            <a:br>
              <a:rPr lang="en-US" dirty="0">
                <a:latin typeface="AdvOT1ef757c0"/>
              </a:rPr>
            </a:br>
            <a:r>
              <a:rPr lang="en-US" dirty="0">
                <a:latin typeface="AdvOT1ef757c0"/>
              </a:rPr>
              <a:t>(</a:t>
            </a:r>
            <a:r>
              <a:rPr lang="en-US" dirty="0"/>
              <a:t>FDR &lt; 0.1 (P &lt; 7 × 10−4))</a:t>
            </a:r>
            <a:endParaRPr lang="en-US" dirty="0">
              <a:latin typeface="AdvOT1ef757c0"/>
            </a:endParaRPr>
          </a:p>
          <a:p>
            <a:pPr marL="285750" indent="-285750">
              <a:buFont typeface="Arial" panose="020B0604020202020204" pitchFamily="34" charset="0"/>
              <a:buChar char="•"/>
            </a:pPr>
            <a:r>
              <a:rPr lang="en-US" dirty="0">
                <a:latin typeface="AdvOT1ef757c0"/>
              </a:rPr>
              <a:t>30 mapped</a:t>
            </a:r>
          </a:p>
          <a:p>
            <a:pPr marL="285750" indent="-285750">
              <a:buFont typeface="Arial" panose="020B0604020202020204" pitchFamily="34" charset="0"/>
              <a:buChar char="•"/>
            </a:pPr>
            <a:r>
              <a:rPr lang="en-US" dirty="0">
                <a:latin typeface="AdvOT1ef757c0"/>
              </a:rPr>
              <a:t>41 only in single cohorts</a:t>
            </a:r>
            <a:endParaRPr lang="en-US" dirty="0"/>
          </a:p>
        </p:txBody>
      </p:sp>
      <p:sp>
        <p:nvSpPr>
          <p:cNvPr id="7" name="Rectangle 6">
            <a:extLst>
              <a:ext uri="{FF2B5EF4-FFF2-40B4-BE49-F238E27FC236}">
                <a16:creationId xmlns:a16="http://schemas.microsoft.com/office/drawing/2014/main" id="{D549C5F4-6068-8648-BFC4-8B96C0C90D2A}"/>
              </a:ext>
            </a:extLst>
          </p:cNvPr>
          <p:cNvSpPr/>
          <p:nvPr/>
        </p:nvSpPr>
        <p:spPr>
          <a:xfrm>
            <a:off x="168876" y="3330433"/>
            <a:ext cx="5354134" cy="1477328"/>
          </a:xfrm>
          <a:prstGeom prst="rect">
            <a:avLst/>
          </a:prstGeom>
        </p:spPr>
        <p:txBody>
          <a:bodyPr wrap="square">
            <a:spAutoFit/>
          </a:bodyPr>
          <a:lstStyle/>
          <a:p>
            <a:r>
              <a:rPr lang="en-US" dirty="0">
                <a:latin typeface="AdvOT1ef757c0"/>
              </a:rPr>
              <a:t>“Forty-three of these putative novel associations showed the same directions of effect as disease endpoints related to the proposed clinical indication for a drug and may hint at potential repositioning opportunities”</a:t>
            </a:r>
            <a:endParaRPr lang="en-US" dirty="0"/>
          </a:p>
        </p:txBody>
      </p:sp>
      <p:sp>
        <p:nvSpPr>
          <p:cNvPr id="8" name="Rectangle 7">
            <a:extLst>
              <a:ext uri="{FF2B5EF4-FFF2-40B4-BE49-F238E27FC236}">
                <a16:creationId xmlns:a16="http://schemas.microsoft.com/office/drawing/2014/main" id="{E779926E-00FD-F045-ADE8-D98898353E3B}"/>
              </a:ext>
            </a:extLst>
          </p:cNvPr>
          <p:cNvSpPr/>
          <p:nvPr/>
        </p:nvSpPr>
        <p:spPr>
          <a:xfrm>
            <a:off x="306582" y="1478049"/>
            <a:ext cx="4716997" cy="615553"/>
          </a:xfrm>
          <a:prstGeom prst="rect">
            <a:avLst/>
          </a:prstGeom>
        </p:spPr>
        <p:txBody>
          <a:bodyPr wrap="none">
            <a:spAutoFit/>
          </a:bodyPr>
          <a:lstStyle/>
          <a:p>
            <a:r>
              <a:rPr lang="en-US" dirty="0">
                <a:latin typeface="AdvOT7d6df7ab.I"/>
              </a:rPr>
              <a:t>9 associations study-wide significant (P </a:t>
            </a:r>
            <a:r>
              <a:rPr lang="en-US" dirty="0">
                <a:latin typeface="AdvOT1ef757c0"/>
              </a:rPr>
              <a:t>&lt; 1.8E</a:t>
            </a:r>
            <a:r>
              <a:rPr lang="en-US" sz="1600" dirty="0">
                <a:latin typeface="AdvTTab7e17fd+22"/>
              </a:rPr>
              <a:t>−</a:t>
            </a:r>
            <a:r>
              <a:rPr lang="en-US" sz="1600" dirty="0">
                <a:latin typeface="AdvOT1ef757c0"/>
              </a:rPr>
              <a:t>6)</a:t>
            </a:r>
          </a:p>
          <a:p>
            <a:r>
              <a:rPr lang="en-US" sz="1600" dirty="0">
                <a:latin typeface="AdvOT1ef757c0"/>
              </a:rPr>
              <a:t>(Where do you think that threshold came from?) </a:t>
            </a:r>
            <a:endParaRPr lang="en-US" dirty="0"/>
          </a:p>
        </p:txBody>
      </p:sp>
    </p:spTree>
    <p:extLst>
      <p:ext uri="{BB962C8B-B14F-4D97-AF65-F5344CB8AC3E}">
        <p14:creationId xmlns:p14="http://schemas.microsoft.com/office/powerpoint/2010/main" val="41356099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7EA570-67FE-3841-B678-E202FC41598C}"/>
              </a:ext>
            </a:extLst>
          </p:cNvPr>
          <p:cNvSpPr>
            <a:spLocks noGrp="1"/>
          </p:cNvSpPr>
          <p:nvPr>
            <p:ph type="title"/>
          </p:nvPr>
        </p:nvSpPr>
        <p:spPr/>
        <p:txBody>
          <a:bodyPr/>
          <a:lstStyle/>
          <a:p>
            <a:r>
              <a:rPr lang="en-US" dirty="0"/>
              <a:t>Results</a:t>
            </a:r>
          </a:p>
        </p:txBody>
      </p:sp>
      <p:pic>
        <p:nvPicPr>
          <p:cNvPr id="4" name="Content Placeholder 3">
            <a:extLst>
              <a:ext uri="{FF2B5EF4-FFF2-40B4-BE49-F238E27FC236}">
                <a16:creationId xmlns:a16="http://schemas.microsoft.com/office/drawing/2014/main" id="{22862FF1-C46E-924C-8FE5-C0F98ED230F8}"/>
              </a:ext>
            </a:extLst>
          </p:cNvPr>
          <p:cNvPicPr>
            <a:picLocks noGrp="1" noChangeAspect="1"/>
          </p:cNvPicPr>
          <p:nvPr>
            <p:ph idx="1"/>
          </p:nvPr>
        </p:nvPicPr>
        <p:blipFill>
          <a:blip r:embed="rId2"/>
          <a:stretch>
            <a:fillRect/>
          </a:stretch>
        </p:blipFill>
        <p:spPr>
          <a:xfrm>
            <a:off x="1543050" y="2007394"/>
            <a:ext cx="9105900" cy="3987800"/>
          </a:xfrm>
          <a:prstGeom prst="rect">
            <a:avLst/>
          </a:prstGeom>
        </p:spPr>
      </p:pic>
      <p:sp>
        <p:nvSpPr>
          <p:cNvPr id="5" name="Rectangle 4">
            <a:extLst>
              <a:ext uri="{FF2B5EF4-FFF2-40B4-BE49-F238E27FC236}">
                <a16:creationId xmlns:a16="http://schemas.microsoft.com/office/drawing/2014/main" id="{CCC7F91D-F3E1-014F-A04C-DBF9B7261B84}"/>
              </a:ext>
            </a:extLst>
          </p:cNvPr>
          <p:cNvSpPr/>
          <p:nvPr/>
        </p:nvSpPr>
        <p:spPr>
          <a:xfrm>
            <a:off x="1451854" y="1506022"/>
            <a:ext cx="4758675" cy="369332"/>
          </a:xfrm>
          <a:prstGeom prst="rect">
            <a:avLst/>
          </a:prstGeom>
        </p:spPr>
        <p:txBody>
          <a:bodyPr wrap="none">
            <a:spAutoFit/>
          </a:bodyPr>
          <a:lstStyle/>
          <a:p>
            <a:r>
              <a:rPr lang="en-US" dirty="0">
                <a:latin typeface="AdvOT7d6df7ab.I"/>
              </a:rPr>
              <a:t>9 associations study-wide significant (P </a:t>
            </a:r>
            <a:r>
              <a:rPr lang="en-US" dirty="0">
                <a:latin typeface="AdvOT1ef757c0"/>
              </a:rPr>
              <a:t>&lt; 1.8E</a:t>
            </a:r>
            <a:r>
              <a:rPr lang="en-US" sz="1600" dirty="0">
                <a:latin typeface="AdvTTab7e17fd+22"/>
              </a:rPr>
              <a:t>−</a:t>
            </a:r>
            <a:r>
              <a:rPr lang="en-US" sz="1600" dirty="0">
                <a:latin typeface="AdvOT1ef757c0"/>
              </a:rPr>
              <a:t>6) </a:t>
            </a:r>
            <a:endParaRPr lang="en-US" dirty="0"/>
          </a:p>
        </p:txBody>
      </p:sp>
    </p:spTree>
    <p:extLst>
      <p:ext uri="{BB962C8B-B14F-4D97-AF65-F5344CB8AC3E}">
        <p14:creationId xmlns:p14="http://schemas.microsoft.com/office/powerpoint/2010/main" val="9334497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EA7D8C-8EA9-6942-9446-223379DB2B3C}"/>
              </a:ext>
            </a:extLst>
          </p:cNvPr>
          <p:cNvSpPr>
            <a:spLocks noGrp="1"/>
          </p:cNvSpPr>
          <p:nvPr>
            <p:ph type="title"/>
          </p:nvPr>
        </p:nvSpPr>
        <p:spPr/>
        <p:txBody>
          <a:bodyPr/>
          <a:lstStyle/>
          <a:p>
            <a:r>
              <a:rPr lang="en-US" dirty="0"/>
              <a:t>Motivation for </a:t>
            </a:r>
            <a:r>
              <a:rPr lang="en-US" dirty="0" err="1"/>
              <a:t>pheWAS</a:t>
            </a:r>
            <a:endParaRPr lang="en-US" dirty="0"/>
          </a:p>
        </p:txBody>
      </p:sp>
      <p:sp>
        <p:nvSpPr>
          <p:cNvPr id="3" name="Content Placeholder 2">
            <a:extLst>
              <a:ext uri="{FF2B5EF4-FFF2-40B4-BE49-F238E27FC236}">
                <a16:creationId xmlns:a16="http://schemas.microsoft.com/office/drawing/2014/main" id="{1220F990-79AC-6541-885D-9DBBBC0AFA22}"/>
              </a:ext>
            </a:extLst>
          </p:cNvPr>
          <p:cNvSpPr>
            <a:spLocks noGrp="1"/>
          </p:cNvSpPr>
          <p:nvPr>
            <p:ph idx="1"/>
          </p:nvPr>
        </p:nvSpPr>
        <p:spPr/>
        <p:txBody>
          <a:bodyPr/>
          <a:lstStyle/>
          <a:p>
            <a:pPr marL="0" indent="0">
              <a:buNone/>
            </a:pPr>
            <a:r>
              <a:rPr lang="en-US" dirty="0"/>
              <a:t>Why do </a:t>
            </a:r>
            <a:r>
              <a:rPr lang="en-US" dirty="0" err="1"/>
              <a:t>pheWAS</a:t>
            </a:r>
            <a:r>
              <a:rPr lang="en-US" dirty="0"/>
              <a:t>? (Discuss)</a:t>
            </a:r>
          </a:p>
          <a:p>
            <a:pPr marL="0" indent="0">
              <a:buNone/>
            </a:pPr>
            <a:r>
              <a:rPr lang="en-US" dirty="0"/>
              <a:t>Are there reasons to suspect this could be a good idea?</a:t>
            </a:r>
          </a:p>
          <a:p>
            <a:pPr marL="0" indent="0">
              <a:buNone/>
            </a:pPr>
            <a:r>
              <a:rPr lang="en-US" dirty="0"/>
              <a:t>Are there any promising applications?</a:t>
            </a:r>
          </a:p>
        </p:txBody>
      </p:sp>
    </p:spTree>
    <p:extLst>
      <p:ext uri="{BB962C8B-B14F-4D97-AF65-F5344CB8AC3E}">
        <p14:creationId xmlns:p14="http://schemas.microsoft.com/office/powerpoint/2010/main" val="340514213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E43CE1-1592-A041-A854-FD96286DEBF7}"/>
              </a:ext>
            </a:extLst>
          </p:cNvPr>
          <p:cNvSpPr>
            <a:spLocks noGrp="1"/>
          </p:cNvSpPr>
          <p:nvPr>
            <p:ph type="title"/>
          </p:nvPr>
        </p:nvSpPr>
        <p:spPr/>
        <p:txBody>
          <a:bodyPr/>
          <a:lstStyle/>
          <a:p>
            <a:r>
              <a:rPr lang="en-US" dirty="0"/>
              <a:t>Results – replication of novel associations</a:t>
            </a:r>
          </a:p>
        </p:txBody>
      </p:sp>
      <p:sp>
        <p:nvSpPr>
          <p:cNvPr id="3" name="Content Placeholder 2">
            <a:extLst>
              <a:ext uri="{FF2B5EF4-FFF2-40B4-BE49-F238E27FC236}">
                <a16:creationId xmlns:a16="http://schemas.microsoft.com/office/drawing/2014/main" id="{EFF4A6BD-0C56-6147-B96C-931157D76B14}"/>
              </a:ext>
            </a:extLst>
          </p:cNvPr>
          <p:cNvSpPr>
            <a:spLocks noGrp="1"/>
          </p:cNvSpPr>
          <p:nvPr>
            <p:ph idx="1"/>
          </p:nvPr>
        </p:nvSpPr>
        <p:spPr/>
        <p:txBody>
          <a:bodyPr>
            <a:normAutofit lnSpcReduction="10000"/>
          </a:bodyPr>
          <a:lstStyle/>
          <a:p>
            <a:pPr marL="0" indent="0">
              <a:buNone/>
            </a:pPr>
            <a:r>
              <a:rPr lang="en-US" dirty="0"/>
              <a:t>Meta-analysis of novel associations in another UK </a:t>
            </a:r>
            <a:r>
              <a:rPr lang="en-US" dirty="0" err="1"/>
              <a:t>BioBank</a:t>
            </a:r>
            <a:r>
              <a:rPr lang="en-US" dirty="0"/>
              <a:t> cohort (where possible)</a:t>
            </a:r>
          </a:p>
          <a:p>
            <a:r>
              <a:rPr lang="en-US" dirty="0"/>
              <a:t>41/71 novel associations re-tested</a:t>
            </a:r>
          </a:p>
          <a:p>
            <a:r>
              <a:rPr lang="en-US" dirty="0"/>
              <a:t>Includes 8/9 study-wide significant associations</a:t>
            </a:r>
          </a:p>
          <a:p>
            <a:pPr marL="0" indent="0">
              <a:buNone/>
            </a:pPr>
            <a:endParaRPr lang="en-US" dirty="0"/>
          </a:p>
          <a:p>
            <a:pPr marL="0" indent="0">
              <a:buNone/>
            </a:pPr>
            <a:r>
              <a:rPr lang="en-US" dirty="0"/>
              <a:t>“Overall, meta-analysis with UK Biobank v2 strengthened all eight novel associations with study-wide significance after Bonferroni correction and 23/41 (56%) of the potential novel associations with FDR &lt; 0.1, including eight associations that were based on results from a single </a:t>
            </a:r>
            <a:r>
              <a:rPr lang="en-US" dirty="0" err="1"/>
              <a:t>PheWAS</a:t>
            </a:r>
            <a:r>
              <a:rPr lang="en-US" dirty="0"/>
              <a:t> cohort”</a:t>
            </a:r>
          </a:p>
          <a:p>
            <a:endParaRPr lang="en-US" dirty="0"/>
          </a:p>
        </p:txBody>
      </p:sp>
    </p:spTree>
    <p:extLst>
      <p:ext uri="{BB962C8B-B14F-4D97-AF65-F5344CB8AC3E}">
        <p14:creationId xmlns:p14="http://schemas.microsoft.com/office/powerpoint/2010/main" val="8368725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00DCD3-F733-6045-A52D-ED800AFE97FE}"/>
              </a:ext>
            </a:extLst>
          </p:cNvPr>
          <p:cNvSpPr>
            <a:spLocks noGrp="1"/>
          </p:cNvSpPr>
          <p:nvPr>
            <p:ph type="title"/>
          </p:nvPr>
        </p:nvSpPr>
        <p:spPr/>
        <p:txBody>
          <a:bodyPr>
            <a:normAutofit/>
          </a:bodyPr>
          <a:lstStyle/>
          <a:p>
            <a:r>
              <a:rPr lang="en-US" sz="4000" dirty="0"/>
              <a:t>Results – replication of prior GWAS associations</a:t>
            </a:r>
          </a:p>
        </p:txBody>
      </p:sp>
      <p:sp>
        <p:nvSpPr>
          <p:cNvPr id="3" name="Content Placeholder 2">
            <a:extLst>
              <a:ext uri="{FF2B5EF4-FFF2-40B4-BE49-F238E27FC236}">
                <a16:creationId xmlns:a16="http://schemas.microsoft.com/office/drawing/2014/main" id="{BEFF15C2-5A8A-1749-B68B-9DD64CCDB221}"/>
              </a:ext>
            </a:extLst>
          </p:cNvPr>
          <p:cNvSpPr>
            <a:spLocks noGrp="1"/>
          </p:cNvSpPr>
          <p:nvPr>
            <p:ph idx="1"/>
          </p:nvPr>
        </p:nvSpPr>
        <p:spPr/>
        <p:txBody>
          <a:bodyPr/>
          <a:lstStyle/>
          <a:p>
            <a:r>
              <a:rPr lang="en-US" dirty="0"/>
              <a:t>25 SNPs had been significant in GWAS for 58 traits</a:t>
            </a:r>
          </a:p>
          <a:p>
            <a:r>
              <a:rPr lang="en-US" dirty="0"/>
              <a:t>47 of the 58 were replicated here (p &lt; 0.05)</a:t>
            </a:r>
          </a:p>
          <a:p>
            <a:r>
              <a:rPr lang="en-US" dirty="0"/>
              <a:t>(Fewer had fully consistent effect directions)</a:t>
            </a:r>
          </a:p>
          <a:p>
            <a:r>
              <a:rPr lang="en-US" dirty="0"/>
              <a:t>Non-replication was “disease-dependent”, possibly the result of ascertainment error for conditions like inflammatory bowel disease, Crohn’s, ulcerative colitis</a:t>
            </a:r>
          </a:p>
        </p:txBody>
      </p:sp>
    </p:spTree>
    <p:extLst>
      <p:ext uri="{BB962C8B-B14F-4D97-AF65-F5344CB8AC3E}">
        <p14:creationId xmlns:p14="http://schemas.microsoft.com/office/powerpoint/2010/main" val="338143053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71C911-B643-BD4A-A534-C7412EE6B991}"/>
              </a:ext>
            </a:extLst>
          </p:cNvPr>
          <p:cNvSpPr>
            <a:spLocks noGrp="1"/>
          </p:cNvSpPr>
          <p:nvPr>
            <p:ph type="title"/>
          </p:nvPr>
        </p:nvSpPr>
        <p:spPr/>
        <p:txBody>
          <a:bodyPr/>
          <a:lstStyle/>
          <a:p>
            <a:r>
              <a:rPr lang="en-US" dirty="0"/>
              <a:t>Results – replication of prior GWAS associations</a:t>
            </a:r>
          </a:p>
        </p:txBody>
      </p:sp>
      <p:pic>
        <p:nvPicPr>
          <p:cNvPr id="4" name="Content Placeholder 3">
            <a:extLst>
              <a:ext uri="{FF2B5EF4-FFF2-40B4-BE49-F238E27FC236}">
                <a16:creationId xmlns:a16="http://schemas.microsoft.com/office/drawing/2014/main" id="{210F3862-A01F-C74B-B484-7DF08512A4EB}"/>
              </a:ext>
            </a:extLst>
          </p:cNvPr>
          <p:cNvPicPr>
            <a:picLocks noGrp="1" noChangeAspect="1"/>
          </p:cNvPicPr>
          <p:nvPr>
            <p:ph idx="1"/>
          </p:nvPr>
        </p:nvPicPr>
        <p:blipFill>
          <a:blip r:embed="rId2"/>
          <a:stretch>
            <a:fillRect/>
          </a:stretch>
        </p:blipFill>
        <p:spPr>
          <a:xfrm>
            <a:off x="5108920" y="1002375"/>
            <a:ext cx="5073048" cy="5693572"/>
          </a:xfrm>
          <a:prstGeom prst="rect">
            <a:avLst/>
          </a:prstGeom>
        </p:spPr>
      </p:pic>
    </p:spTree>
    <p:extLst>
      <p:ext uri="{BB962C8B-B14F-4D97-AF65-F5344CB8AC3E}">
        <p14:creationId xmlns:p14="http://schemas.microsoft.com/office/powerpoint/2010/main" val="358254377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4ABEA9-7518-D945-888D-84B50CEFE3CD}"/>
              </a:ext>
            </a:extLst>
          </p:cNvPr>
          <p:cNvSpPr>
            <a:spLocks noGrp="1"/>
          </p:cNvSpPr>
          <p:nvPr>
            <p:ph type="title"/>
          </p:nvPr>
        </p:nvSpPr>
        <p:spPr/>
        <p:txBody>
          <a:bodyPr/>
          <a:lstStyle/>
          <a:p>
            <a:r>
              <a:rPr lang="en-US" dirty="0"/>
              <a:t>Results – novel associations</a:t>
            </a:r>
          </a:p>
        </p:txBody>
      </p:sp>
      <p:sp>
        <p:nvSpPr>
          <p:cNvPr id="3" name="Content Placeholder 2">
            <a:extLst>
              <a:ext uri="{FF2B5EF4-FFF2-40B4-BE49-F238E27FC236}">
                <a16:creationId xmlns:a16="http://schemas.microsoft.com/office/drawing/2014/main" id="{72525CFF-5579-C940-B61E-7E31A0F0C55C}"/>
              </a:ext>
            </a:extLst>
          </p:cNvPr>
          <p:cNvSpPr>
            <a:spLocks noGrp="1"/>
          </p:cNvSpPr>
          <p:nvPr>
            <p:ph idx="1"/>
          </p:nvPr>
        </p:nvSpPr>
        <p:spPr>
          <a:xfrm>
            <a:off x="0" y="2490169"/>
            <a:ext cx="10515600" cy="4351338"/>
          </a:xfrm>
        </p:spPr>
        <p:txBody>
          <a:bodyPr>
            <a:normAutofit fontScale="92500" lnSpcReduction="20000"/>
          </a:bodyPr>
          <a:lstStyle/>
          <a:p>
            <a:pPr marL="0" indent="0">
              <a:buNone/>
            </a:pPr>
            <a:r>
              <a:rPr lang="en-US" dirty="0"/>
              <a:t>Novel association for PNPLA3 missense SNP rs738409-G (p.I148M)</a:t>
            </a:r>
          </a:p>
          <a:p>
            <a:pPr marL="0" indent="0">
              <a:buNone/>
            </a:pPr>
            <a:r>
              <a:rPr lang="en-US" dirty="0"/>
              <a:t>Previous associations include</a:t>
            </a:r>
          </a:p>
          <a:p>
            <a:r>
              <a:rPr lang="en-US" dirty="0"/>
              <a:t>non-alcoholic fatty liver disease (NAFLD), alcohol-related </a:t>
            </a:r>
          </a:p>
          <a:p>
            <a:r>
              <a:rPr lang="en-US" dirty="0"/>
              <a:t>cirrhosis and hepatic steatosis</a:t>
            </a:r>
          </a:p>
          <a:p>
            <a:r>
              <a:rPr lang="en-US" dirty="0"/>
              <a:t>elevated alanine aminotransferase (ALT) levels </a:t>
            </a:r>
          </a:p>
          <a:p>
            <a:pPr marL="0" indent="0">
              <a:buNone/>
            </a:pPr>
            <a:r>
              <a:rPr lang="en-US" dirty="0"/>
              <a:t>“Consistent findings” </a:t>
            </a:r>
          </a:p>
          <a:p>
            <a:r>
              <a:rPr lang="en-US" dirty="0"/>
              <a:t>“elevated liver tests” (OR</a:t>
            </a:r>
            <a:r>
              <a:rPr lang="en-US" baseline="-25000" dirty="0"/>
              <a:t>23andMe</a:t>
            </a:r>
            <a:r>
              <a:rPr lang="en-US" dirty="0"/>
              <a:t> = 1.25, P</a:t>
            </a:r>
            <a:r>
              <a:rPr lang="en-US" baseline="-25000" dirty="0"/>
              <a:t>23andMe</a:t>
            </a:r>
            <a:r>
              <a:rPr lang="en-US" dirty="0"/>
              <a:t> = 4E−45)</a:t>
            </a:r>
          </a:p>
          <a:p>
            <a:r>
              <a:rPr lang="en-US" dirty="0"/>
              <a:t>T2D (</a:t>
            </a:r>
            <a:r>
              <a:rPr lang="en-US" dirty="0" err="1"/>
              <a:t>OR</a:t>
            </a:r>
            <a:r>
              <a:rPr lang="en-US" baseline="-25000" dirty="0" err="1"/>
              <a:t>meta</a:t>
            </a:r>
            <a:r>
              <a:rPr lang="en-US" dirty="0"/>
              <a:t> = 1.08, </a:t>
            </a:r>
            <a:r>
              <a:rPr lang="en-US" dirty="0" err="1"/>
              <a:t>P</a:t>
            </a:r>
            <a:r>
              <a:rPr lang="en-US" baseline="-25000" dirty="0" err="1"/>
              <a:t>meta</a:t>
            </a:r>
            <a:r>
              <a:rPr lang="en-US" dirty="0"/>
              <a:t> = 8E−11 )</a:t>
            </a:r>
          </a:p>
          <a:p>
            <a:r>
              <a:rPr lang="en-US" dirty="0"/>
              <a:t>decreased risk for high cholesterol (</a:t>
            </a:r>
            <a:r>
              <a:rPr lang="en-US" dirty="0" err="1"/>
              <a:t>OR</a:t>
            </a:r>
            <a:r>
              <a:rPr lang="en-US" baseline="-25000" dirty="0" err="1"/>
              <a:t>meta</a:t>
            </a:r>
            <a:r>
              <a:rPr lang="en-US" dirty="0"/>
              <a:t> = 0.96, </a:t>
            </a:r>
            <a:r>
              <a:rPr lang="en-US" dirty="0" err="1"/>
              <a:t>P</a:t>
            </a:r>
            <a:r>
              <a:rPr lang="en-US" baseline="-25000" dirty="0" err="1"/>
              <a:t>meta</a:t>
            </a:r>
            <a:r>
              <a:rPr lang="en-US" dirty="0"/>
              <a:t> = 1.6E−7; </a:t>
            </a:r>
            <a:r>
              <a:rPr lang="en-US" baseline="-25000" dirty="0"/>
              <a:t>Pmeta_v2</a:t>
            </a:r>
            <a:r>
              <a:rPr lang="en-US" dirty="0"/>
              <a:t> = 1.1E−8) and the intake of cholesterol-lowering medications (OR</a:t>
            </a:r>
            <a:r>
              <a:rPr lang="en-US" baseline="-25000" dirty="0"/>
              <a:t>23andMe</a:t>
            </a:r>
            <a:r>
              <a:rPr lang="en-US" dirty="0"/>
              <a:t> = 0.97, P</a:t>
            </a:r>
            <a:r>
              <a:rPr lang="en-US" baseline="-25000" dirty="0"/>
              <a:t>23andMe</a:t>
            </a:r>
            <a:r>
              <a:rPr lang="en-US" dirty="0"/>
              <a:t> = 2E−4; P</a:t>
            </a:r>
            <a:r>
              <a:rPr lang="en-US" baseline="-25000" dirty="0"/>
              <a:t>meta_v2 </a:t>
            </a:r>
            <a:r>
              <a:rPr lang="en-US" dirty="0"/>
              <a:t>= 2.8E−5) </a:t>
            </a:r>
          </a:p>
          <a:p>
            <a:endParaRPr lang="en-US" dirty="0"/>
          </a:p>
          <a:p>
            <a:endParaRPr lang="en-US" dirty="0"/>
          </a:p>
          <a:p>
            <a:endParaRPr lang="en-US" dirty="0"/>
          </a:p>
        </p:txBody>
      </p:sp>
      <p:pic>
        <p:nvPicPr>
          <p:cNvPr id="5" name="Picture 4">
            <a:extLst>
              <a:ext uri="{FF2B5EF4-FFF2-40B4-BE49-F238E27FC236}">
                <a16:creationId xmlns:a16="http://schemas.microsoft.com/office/drawing/2014/main" id="{9192F389-A89F-834F-939C-312AF2CC07DD}"/>
              </a:ext>
            </a:extLst>
          </p:cNvPr>
          <p:cNvPicPr>
            <a:picLocks noChangeAspect="1"/>
          </p:cNvPicPr>
          <p:nvPr/>
        </p:nvPicPr>
        <p:blipFill>
          <a:blip r:embed="rId2"/>
          <a:stretch>
            <a:fillRect/>
          </a:stretch>
        </p:blipFill>
        <p:spPr>
          <a:xfrm>
            <a:off x="7367520" y="0"/>
            <a:ext cx="4824479" cy="2298357"/>
          </a:xfrm>
          <a:prstGeom prst="rect">
            <a:avLst/>
          </a:prstGeom>
        </p:spPr>
      </p:pic>
    </p:spTree>
    <p:extLst>
      <p:ext uri="{BB962C8B-B14F-4D97-AF65-F5344CB8AC3E}">
        <p14:creationId xmlns:p14="http://schemas.microsoft.com/office/powerpoint/2010/main" val="163450707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9DB365-B001-0E4F-A18B-9187DB12E38F}"/>
              </a:ext>
            </a:extLst>
          </p:cNvPr>
          <p:cNvSpPr>
            <a:spLocks noGrp="1"/>
          </p:cNvSpPr>
          <p:nvPr>
            <p:ph type="title"/>
          </p:nvPr>
        </p:nvSpPr>
        <p:spPr/>
        <p:txBody>
          <a:bodyPr/>
          <a:lstStyle/>
          <a:p>
            <a:r>
              <a:rPr lang="en-US" dirty="0"/>
              <a:t>Results – novel associations (</a:t>
            </a:r>
            <a:r>
              <a:rPr lang="en-US" dirty="0" err="1"/>
              <a:t>con’t</a:t>
            </a:r>
            <a:r>
              <a:rPr lang="en-US" dirty="0"/>
              <a:t>.)</a:t>
            </a:r>
          </a:p>
        </p:txBody>
      </p:sp>
      <p:sp>
        <p:nvSpPr>
          <p:cNvPr id="3" name="Content Placeholder 2">
            <a:extLst>
              <a:ext uri="{FF2B5EF4-FFF2-40B4-BE49-F238E27FC236}">
                <a16:creationId xmlns:a16="http://schemas.microsoft.com/office/drawing/2014/main" id="{3EA9907E-41EB-4C4F-83CE-5CFFDD1D82C2}"/>
              </a:ext>
            </a:extLst>
          </p:cNvPr>
          <p:cNvSpPr>
            <a:spLocks noGrp="1"/>
          </p:cNvSpPr>
          <p:nvPr>
            <p:ph idx="1"/>
          </p:nvPr>
        </p:nvSpPr>
        <p:spPr/>
        <p:txBody>
          <a:bodyPr>
            <a:normAutofit fontScale="70000" lnSpcReduction="20000"/>
          </a:bodyPr>
          <a:lstStyle/>
          <a:p>
            <a:pPr marL="0" indent="0">
              <a:buNone/>
            </a:pPr>
            <a:r>
              <a:rPr lang="en-US" dirty="0"/>
              <a:t>New </a:t>
            </a:r>
            <a:r>
              <a:rPr lang="en-US" dirty="0" err="1"/>
              <a:t>pheWAS</a:t>
            </a:r>
            <a:r>
              <a:rPr lang="en-US" dirty="0"/>
              <a:t>-discovered associations for rs738409-G (missense variant in </a:t>
            </a:r>
            <a:r>
              <a:rPr lang="en-US" i="1" dirty="0"/>
              <a:t>PNPLA3</a:t>
            </a:r>
            <a:r>
              <a:rPr lang="en-US" dirty="0"/>
              <a:t>)</a:t>
            </a:r>
          </a:p>
          <a:p>
            <a:r>
              <a:rPr lang="en-US" dirty="0"/>
              <a:t>liver toxicities when treated with nonsteroidal anti-inflammatory drugs (NSAIDs) </a:t>
            </a:r>
          </a:p>
          <a:p>
            <a:pPr lvl="1"/>
            <a:r>
              <a:rPr lang="en-US" dirty="0"/>
              <a:t>Ibuprofen (OR</a:t>
            </a:r>
            <a:r>
              <a:rPr lang="en-US" baseline="-25000" dirty="0"/>
              <a:t>23andMe</a:t>
            </a:r>
            <a:r>
              <a:rPr lang="en-US" dirty="0"/>
              <a:t> = 1.43, P</a:t>
            </a:r>
            <a:r>
              <a:rPr lang="en-US" baseline="-25000" dirty="0"/>
              <a:t>23andMe</a:t>
            </a:r>
            <a:r>
              <a:rPr lang="en-US" dirty="0"/>
              <a:t> = 4.6E−5) </a:t>
            </a:r>
          </a:p>
          <a:p>
            <a:pPr lvl="1"/>
            <a:r>
              <a:rPr lang="en-US" dirty="0"/>
              <a:t>Aspirin (OR</a:t>
            </a:r>
            <a:r>
              <a:rPr lang="en-US" baseline="-25000" dirty="0"/>
              <a:t>23andMe</a:t>
            </a:r>
            <a:r>
              <a:rPr lang="en-US" dirty="0"/>
              <a:t> = 1.57, P</a:t>
            </a:r>
            <a:r>
              <a:rPr lang="en-US" baseline="-25000" dirty="0"/>
              <a:t>23andMe</a:t>
            </a:r>
            <a:r>
              <a:rPr lang="en-US" dirty="0"/>
              <a:t> = 5.3E-5 )</a:t>
            </a:r>
          </a:p>
          <a:p>
            <a:r>
              <a:rPr lang="en-US" dirty="0"/>
              <a:t>acne (OR</a:t>
            </a:r>
            <a:r>
              <a:rPr lang="en-US" baseline="-25000" dirty="0"/>
              <a:t>23andMe</a:t>
            </a:r>
            <a:r>
              <a:rPr lang="en-US" dirty="0"/>
              <a:t> = 0.90, P</a:t>
            </a:r>
            <a:r>
              <a:rPr lang="en-US" baseline="-25000" dirty="0"/>
              <a:t>23andMe</a:t>
            </a:r>
            <a:r>
              <a:rPr lang="en-US" dirty="0"/>
              <a:t> = 1.5E−11; P</a:t>
            </a:r>
            <a:r>
              <a:rPr lang="en-US" baseline="-25000" dirty="0"/>
              <a:t>meta_v2</a:t>
            </a:r>
            <a:r>
              <a:rPr lang="en-US" dirty="0"/>
              <a:t> = 7.3E−12)</a:t>
            </a:r>
          </a:p>
          <a:p>
            <a:r>
              <a:rPr lang="en-US" dirty="0"/>
              <a:t>gout (</a:t>
            </a:r>
            <a:r>
              <a:rPr lang="en-US" dirty="0" err="1"/>
              <a:t>OR</a:t>
            </a:r>
            <a:r>
              <a:rPr lang="en-US" baseline="-25000" dirty="0" err="1"/>
              <a:t>meta</a:t>
            </a:r>
            <a:r>
              <a:rPr lang="en-US" dirty="0"/>
              <a:t> = 0.92, </a:t>
            </a:r>
            <a:r>
              <a:rPr lang="en-US" dirty="0" err="1"/>
              <a:t>P</a:t>
            </a:r>
            <a:r>
              <a:rPr lang="en-US" baseline="-25000" dirty="0" err="1"/>
              <a:t>meta</a:t>
            </a:r>
            <a:r>
              <a:rPr lang="en-US" dirty="0"/>
              <a:t> = 4.1E−5; P</a:t>
            </a:r>
            <a:r>
              <a:rPr lang="en-US" baseline="-25000" dirty="0"/>
              <a:t>meta_v2 </a:t>
            </a:r>
            <a:r>
              <a:rPr lang="en-US" dirty="0"/>
              <a:t>= 3.9E−9)</a:t>
            </a:r>
          </a:p>
          <a:p>
            <a:r>
              <a:rPr lang="en-US" dirty="0"/>
              <a:t>gallstones (</a:t>
            </a:r>
            <a:r>
              <a:rPr lang="en-US" dirty="0" err="1"/>
              <a:t>OR</a:t>
            </a:r>
            <a:r>
              <a:rPr lang="en-US" baseline="-25000" dirty="0" err="1"/>
              <a:t>meta</a:t>
            </a:r>
            <a:r>
              <a:rPr lang="en-US" dirty="0"/>
              <a:t> = 0.95, </a:t>
            </a:r>
            <a:r>
              <a:rPr lang="en-US" dirty="0" err="1"/>
              <a:t>P</a:t>
            </a:r>
            <a:r>
              <a:rPr lang="en-US" baseline="-25000" dirty="0" err="1"/>
              <a:t>meta</a:t>
            </a:r>
            <a:r>
              <a:rPr lang="en-US" dirty="0"/>
              <a:t> = 2.7E−4; P</a:t>
            </a:r>
            <a:r>
              <a:rPr lang="en-US" baseline="-25000" dirty="0"/>
              <a:t>meta_v2 </a:t>
            </a:r>
            <a:r>
              <a:rPr lang="en-US" dirty="0"/>
              <a:t>= 1.5E−5)</a:t>
            </a:r>
          </a:p>
          <a:p>
            <a:r>
              <a:rPr lang="en-US" dirty="0"/>
              <a:t>associations remained “prominent” after adjusting for elevated liver tests </a:t>
            </a:r>
          </a:p>
          <a:p>
            <a:pPr marL="0" indent="0">
              <a:buNone/>
            </a:pPr>
            <a:r>
              <a:rPr lang="en-US" dirty="0"/>
              <a:t>Known previous associations: G-allele increases liver disease risk, likely through gain of function.</a:t>
            </a:r>
          </a:p>
          <a:p>
            <a:pPr marL="0" indent="0">
              <a:buNone/>
            </a:pPr>
            <a:r>
              <a:rPr lang="en-US" u="sng" dirty="0"/>
              <a:t>Hypothesis: therapeutic inhibition of </a:t>
            </a:r>
            <a:r>
              <a:rPr lang="en-US" i="1" u="sng" dirty="0"/>
              <a:t>PNPLA3</a:t>
            </a:r>
            <a:r>
              <a:rPr lang="en-US" u="sng" dirty="0"/>
              <a:t> could treat liver diseases</a:t>
            </a:r>
            <a:r>
              <a:rPr lang="en-US" dirty="0"/>
              <a:t>.</a:t>
            </a:r>
            <a:br>
              <a:rPr lang="en-US" dirty="0"/>
            </a:br>
            <a:br>
              <a:rPr lang="en-US" dirty="0"/>
            </a:br>
            <a:r>
              <a:rPr lang="en-US" dirty="0"/>
              <a:t>“inverse associations with multiple other endpoints, including acne and high plasma cholesterol levels, indicate potential clinically relevant on-target ADEs that should be considered in decisions to progress </a:t>
            </a:r>
            <a:r>
              <a:rPr lang="en-US" i="1" dirty="0"/>
              <a:t>PNPLA3</a:t>
            </a:r>
            <a:r>
              <a:rPr lang="en-US" dirty="0"/>
              <a:t> inhibitors toward clinical development”</a:t>
            </a:r>
          </a:p>
          <a:p>
            <a:pPr lvl="1"/>
            <a:endParaRPr lang="en-US" dirty="0"/>
          </a:p>
          <a:p>
            <a:pPr lvl="1"/>
            <a:endParaRPr lang="en-US" dirty="0"/>
          </a:p>
        </p:txBody>
      </p:sp>
    </p:spTree>
    <p:extLst>
      <p:ext uri="{BB962C8B-B14F-4D97-AF65-F5344CB8AC3E}">
        <p14:creationId xmlns:p14="http://schemas.microsoft.com/office/powerpoint/2010/main" val="229722152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327316-ED67-CA4C-8F78-0189AF9754D1}"/>
              </a:ext>
            </a:extLst>
          </p:cNvPr>
          <p:cNvSpPr>
            <a:spLocks noGrp="1"/>
          </p:cNvSpPr>
          <p:nvPr>
            <p:ph type="title"/>
          </p:nvPr>
        </p:nvSpPr>
        <p:spPr/>
        <p:txBody>
          <a:bodyPr/>
          <a:lstStyle/>
          <a:p>
            <a:r>
              <a:rPr lang="en-US" dirty="0"/>
              <a:t>Results – novel associations (</a:t>
            </a:r>
            <a:r>
              <a:rPr lang="en-US" dirty="0" err="1"/>
              <a:t>con’t</a:t>
            </a:r>
            <a:r>
              <a:rPr lang="en-US" dirty="0"/>
              <a:t>.)</a:t>
            </a:r>
          </a:p>
        </p:txBody>
      </p:sp>
      <p:sp>
        <p:nvSpPr>
          <p:cNvPr id="3" name="Content Placeholder 2">
            <a:extLst>
              <a:ext uri="{FF2B5EF4-FFF2-40B4-BE49-F238E27FC236}">
                <a16:creationId xmlns:a16="http://schemas.microsoft.com/office/drawing/2014/main" id="{399DFDC6-E453-9B43-BF75-803373A417B0}"/>
              </a:ext>
            </a:extLst>
          </p:cNvPr>
          <p:cNvSpPr>
            <a:spLocks noGrp="1"/>
          </p:cNvSpPr>
          <p:nvPr>
            <p:ph idx="1"/>
          </p:nvPr>
        </p:nvSpPr>
        <p:spPr/>
        <p:txBody>
          <a:bodyPr>
            <a:normAutofit/>
          </a:bodyPr>
          <a:lstStyle/>
          <a:p>
            <a:pPr marL="0" indent="0">
              <a:buNone/>
            </a:pPr>
            <a:r>
              <a:rPr lang="en-US" dirty="0"/>
              <a:t>rs1990760-C allele  (</a:t>
            </a:r>
            <a:r>
              <a:rPr lang="en-US" i="1" dirty="0"/>
              <a:t>IFIH1</a:t>
            </a:r>
            <a:r>
              <a:rPr lang="en-US" dirty="0"/>
              <a:t>, which encodes MDA5)</a:t>
            </a:r>
          </a:p>
          <a:p>
            <a:pPr marL="0" indent="0">
              <a:buNone/>
            </a:pPr>
            <a:r>
              <a:rPr lang="en-US" dirty="0"/>
              <a:t>Previous associations, mostly supported by </a:t>
            </a:r>
            <a:r>
              <a:rPr lang="en-US" dirty="0" err="1"/>
              <a:t>pheWAS</a:t>
            </a:r>
            <a:endParaRPr lang="en-US" dirty="0"/>
          </a:p>
          <a:p>
            <a:r>
              <a:rPr lang="en-US" dirty="0"/>
              <a:t>Lower risk for</a:t>
            </a:r>
          </a:p>
          <a:p>
            <a:pPr lvl="1"/>
            <a:r>
              <a:rPr lang="en-US" dirty="0"/>
              <a:t>type 1 diabetes, T1D</a:t>
            </a:r>
          </a:p>
          <a:p>
            <a:pPr lvl="1"/>
            <a:r>
              <a:rPr lang="en-US" dirty="0"/>
              <a:t>vitiligo</a:t>
            </a:r>
          </a:p>
          <a:p>
            <a:pPr lvl="1"/>
            <a:r>
              <a:rPr lang="en-US" dirty="0"/>
              <a:t>systemic lupus erythematosus, SLE</a:t>
            </a:r>
          </a:p>
          <a:p>
            <a:pPr lvl="1"/>
            <a:r>
              <a:rPr lang="en-US" dirty="0"/>
              <a:t>Psoriasis</a:t>
            </a:r>
          </a:p>
          <a:p>
            <a:r>
              <a:rPr lang="en-US" dirty="0"/>
              <a:t>Higher risk for</a:t>
            </a:r>
          </a:p>
          <a:p>
            <a:pPr lvl="1"/>
            <a:r>
              <a:rPr lang="en-US" dirty="0"/>
              <a:t>ulcerative colitis</a:t>
            </a:r>
          </a:p>
          <a:p>
            <a:pPr marL="0" indent="0">
              <a:buNone/>
            </a:pPr>
            <a:endParaRPr lang="en-US" dirty="0"/>
          </a:p>
          <a:p>
            <a:endParaRPr lang="en-US" dirty="0"/>
          </a:p>
        </p:txBody>
      </p:sp>
    </p:spTree>
    <p:extLst>
      <p:ext uri="{BB962C8B-B14F-4D97-AF65-F5344CB8AC3E}">
        <p14:creationId xmlns:p14="http://schemas.microsoft.com/office/powerpoint/2010/main" val="255644764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1AAFB4-21B7-054F-A418-439CE359BD93}"/>
              </a:ext>
            </a:extLst>
          </p:cNvPr>
          <p:cNvSpPr>
            <a:spLocks noGrp="1"/>
          </p:cNvSpPr>
          <p:nvPr>
            <p:ph type="title"/>
          </p:nvPr>
        </p:nvSpPr>
        <p:spPr/>
        <p:txBody>
          <a:bodyPr/>
          <a:lstStyle/>
          <a:p>
            <a:r>
              <a:rPr lang="en-US" dirty="0"/>
              <a:t>Results – novel associations (</a:t>
            </a:r>
            <a:r>
              <a:rPr lang="en-US" dirty="0" err="1"/>
              <a:t>con’t</a:t>
            </a:r>
            <a:r>
              <a:rPr lang="en-US" dirty="0"/>
              <a:t>.)</a:t>
            </a:r>
          </a:p>
        </p:txBody>
      </p:sp>
      <p:sp>
        <p:nvSpPr>
          <p:cNvPr id="3" name="Content Placeholder 2">
            <a:extLst>
              <a:ext uri="{FF2B5EF4-FFF2-40B4-BE49-F238E27FC236}">
                <a16:creationId xmlns:a16="http://schemas.microsoft.com/office/drawing/2014/main" id="{4045FBF6-CCD8-974F-B0A0-E49032516224}"/>
              </a:ext>
            </a:extLst>
          </p:cNvPr>
          <p:cNvSpPr>
            <a:spLocks noGrp="1"/>
          </p:cNvSpPr>
          <p:nvPr>
            <p:ph idx="1"/>
          </p:nvPr>
        </p:nvSpPr>
        <p:spPr/>
        <p:txBody>
          <a:bodyPr>
            <a:normAutofit fontScale="92500"/>
          </a:bodyPr>
          <a:lstStyle/>
          <a:p>
            <a:pPr marL="0" indent="0">
              <a:buNone/>
            </a:pPr>
            <a:r>
              <a:rPr lang="en-US" dirty="0"/>
              <a:t>rs1990760-C allele  (</a:t>
            </a:r>
            <a:r>
              <a:rPr lang="en-US" i="1" dirty="0"/>
              <a:t>IFIH1</a:t>
            </a:r>
            <a:r>
              <a:rPr lang="en-US" dirty="0"/>
              <a:t>)</a:t>
            </a:r>
          </a:p>
          <a:p>
            <a:pPr marL="0" indent="0">
              <a:buNone/>
            </a:pPr>
            <a:r>
              <a:rPr lang="en-US" dirty="0"/>
              <a:t>Novel associations:</a:t>
            </a:r>
          </a:p>
          <a:p>
            <a:r>
              <a:rPr lang="en-US" dirty="0"/>
              <a:t>risk for asthma (</a:t>
            </a:r>
            <a:r>
              <a:rPr lang="en-US" dirty="0" err="1"/>
              <a:t>OR</a:t>
            </a:r>
            <a:r>
              <a:rPr lang="en-US" baseline="-25000" dirty="0" err="1"/>
              <a:t>meta</a:t>
            </a:r>
            <a:r>
              <a:rPr lang="en-US" dirty="0"/>
              <a:t> = 1.04, </a:t>
            </a:r>
            <a:r>
              <a:rPr lang="en-US" dirty="0" err="1"/>
              <a:t>P</a:t>
            </a:r>
            <a:r>
              <a:rPr lang="en-US" baseline="-25000" dirty="0" err="1"/>
              <a:t>meta</a:t>
            </a:r>
            <a:r>
              <a:rPr lang="en-US" dirty="0"/>
              <a:t> = 6.E 10−8, P</a:t>
            </a:r>
            <a:r>
              <a:rPr lang="en-US" baseline="-25000" dirty="0"/>
              <a:t>meta_v2 </a:t>
            </a:r>
            <a:r>
              <a:rPr lang="en-US" dirty="0"/>
              <a:t>= 2E−8)</a:t>
            </a:r>
          </a:p>
          <a:p>
            <a:r>
              <a:rPr lang="en-US" dirty="0"/>
              <a:t>Significant after adjustment for autoimmune disease (23andMe)</a:t>
            </a:r>
          </a:p>
          <a:p>
            <a:r>
              <a:rPr lang="en-US" dirty="0"/>
              <a:t>“Support[s] the hypothesis that </a:t>
            </a:r>
            <a:r>
              <a:rPr lang="en-US" u="sng" dirty="0"/>
              <a:t>inhibition of </a:t>
            </a:r>
            <a:r>
              <a:rPr lang="en-US" i="1" u="sng" dirty="0"/>
              <a:t>MDA5</a:t>
            </a:r>
            <a:r>
              <a:rPr lang="en-US" u="sng" dirty="0"/>
              <a:t> may protect against several autoimmune diseases</a:t>
            </a:r>
            <a:r>
              <a:rPr lang="en-US" dirty="0"/>
              <a:t>. However, our results also reveal the potential of </a:t>
            </a:r>
            <a:r>
              <a:rPr lang="en-US" i="1" dirty="0"/>
              <a:t>MDA5</a:t>
            </a:r>
            <a:r>
              <a:rPr lang="en-US" dirty="0"/>
              <a:t> inhibitors to cause pulmonary ADEs and strengthen previous findings for an increased risk for colitis-related symptoms, endpoints that may limit the therapeutic window of </a:t>
            </a:r>
            <a:r>
              <a:rPr lang="en-US" i="1" dirty="0"/>
              <a:t>MDA5</a:t>
            </a:r>
            <a:r>
              <a:rPr lang="en-US" dirty="0"/>
              <a:t> modulators and should be considered for monitoring in clinical trials.”</a:t>
            </a:r>
          </a:p>
          <a:p>
            <a:endParaRPr lang="en-US" dirty="0"/>
          </a:p>
        </p:txBody>
      </p:sp>
    </p:spTree>
    <p:extLst>
      <p:ext uri="{BB962C8B-B14F-4D97-AF65-F5344CB8AC3E}">
        <p14:creationId xmlns:p14="http://schemas.microsoft.com/office/powerpoint/2010/main" val="319039948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36567E-5347-F14A-99D9-449AD034F49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020C43B-7087-214F-99B3-680F7B1E13BF}"/>
              </a:ext>
            </a:extLst>
          </p:cNvPr>
          <p:cNvSpPr>
            <a:spLocks noGrp="1"/>
          </p:cNvSpPr>
          <p:nvPr>
            <p:ph idx="1"/>
          </p:nvPr>
        </p:nvSpPr>
        <p:spPr/>
        <p:txBody>
          <a:bodyPr/>
          <a:lstStyle/>
          <a:p>
            <a:endParaRPr lang="en-US" dirty="0"/>
          </a:p>
        </p:txBody>
      </p:sp>
      <p:pic>
        <p:nvPicPr>
          <p:cNvPr id="5" name="Picture 4">
            <a:extLst>
              <a:ext uri="{FF2B5EF4-FFF2-40B4-BE49-F238E27FC236}">
                <a16:creationId xmlns:a16="http://schemas.microsoft.com/office/drawing/2014/main" id="{313B121C-38A6-1B40-94CB-0F86205A0A6C}"/>
              </a:ext>
            </a:extLst>
          </p:cNvPr>
          <p:cNvPicPr>
            <a:picLocks noChangeAspect="1"/>
          </p:cNvPicPr>
          <p:nvPr/>
        </p:nvPicPr>
        <p:blipFill>
          <a:blip r:embed="rId3"/>
          <a:stretch>
            <a:fillRect/>
          </a:stretch>
        </p:blipFill>
        <p:spPr>
          <a:xfrm>
            <a:off x="2290846" y="0"/>
            <a:ext cx="7610308" cy="6858000"/>
          </a:xfrm>
          <a:prstGeom prst="rect">
            <a:avLst/>
          </a:prstGeom>
        </p:spPr>
      </p:pic>
    </p:spTree>
    <p:extLst>
      <p:ext uri="{BB962C8B-B14F-4D97-AF65-F5344CB8AC3E}">
        <p14:creationId xmlns:p14="http://schemas.microsoft.com/office/powerpoint/2010/main" val="54254171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9647EC-B5B0-E04B-B3A8-7342A6936D3A}"/>
              </a:ext>
            </a:extLst>
          </p:cNvPr>
          <p:cNvSpPr>
            <a:spLocks noGrp="1"/>
          </p:cNvSpPr>
          <p:nvPr>
            <p:ph type="title"/>
          </p:nvPr>
        </p:nvSpPr>
        <p:spPr/>
        <p:txBody>
          <a:bodyPr>
            <a:normAutofit/>
          </a:bodyPr>
          <a:lstStyle/>
          <a:p>
            <a:r>
              <a:rPr lang="en-US" sz="3800" dirty="0"/>
              <a:t>Results – target prioritization for thromboembolism</a:t>
            </a:r>
          </a:p>
        </p:txBody>
      </p:sp>
      <p:sp>
        <p:nvSpPr>
          <p:cNvPr id="3" name="Content Placeholder 2">
            <a:extLst>
              <a:ext uri="{FF2B5EF4-FFF2-40B4-BE49-F238E27FC236}">
                <a16:creationId xmlns:a16="http://schemas.microsoft.com/office/drawing/2014/main" id="{7E8CCEC8-2AA0-9B47-A907-2019F58C169D}"/>
              </a:ext>
            </a:extLst>
          </p:cNvPr>
          <p:cNvSpPr>
            <a:spLocks noGrp="1"/>
          </p:cNvSpPr>
          <p:nvPr>
            <p:ph idx="1"/>
          </p:nvPr>
        </p:nvSpPr>
        <p:spPr/>
        <p:txBody>
          <a:bodyPr/>
          <a:lstStyle/>
          <a:p>
            <a:pPr marL="0" indent="0">
              <a:buNone/>
            </a:pPr>
            <a:r>
              <a:rPr lang="en-US" i="1" dirty="0"/>
              <a:t>F11, F12, KNG1</a:t>
            </a:r>
            <a:r>
              <a:rPr lang="en-US" dirty="0"/>
              <a:t> are members of a coagulation pathway.</a:t>
            </a:r>
          </a:p>
          <a:p>
            <a:pPr marL="0" indent="0">
              <a:buNone/>
            </a:pPr>
            <a:endParaRPr lang="en-US" i="1" dirty="0"/>
          </a:p>
          <a:p>
            <a:pPr marL="0" indent="0">
              <a:buNone/>
            </a:pPr>
            <a:r>
              <a:rPr lang="en-US" i="1" dirty="0"/>
              <a:t>“</a:t>
            </a:r>
            <a:r>
              <a:rPr lang="en-US" dirty="0"/>
              <a:t>Anti-coagulation therapies directed against these factors are hypothesized to have improved therapeutic windows over current standard-of-care, which is accompanied by significant bleeding liabilities </a:t>
            </a:r>
            <a:r>
              <a:rPr lang="en-US" i="1" dirty="0"/>
              <a:t>”</a:t>
            </a:r>
          </a:p>
        </p:txBody>
      </p:sp>
    </p:spTree>
    <p:extLst>
      <p:ext uri="{BB962C8B-B14F-4D97-AF65-F5344CB8AC3E}">
        <p14:creationId xmlns:p14="http://schemas.microsoft.com/office/powerpoint/2010/main" val="335985702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DBFA39-B0F0-8542-B1F5-D8F6761CF431}"/>
              </a:ext>
            </a:extLst>
          </p:cNvPr>
          <p:cNvSpPr>
            <a:spLocks noGrp="1"/>
          </p:cNvSpPr>
          <p:nvPr>
            <p:ph type="title"/>
          </p:nvPr>
        </p:nvSpPr>
        <p:spPr/>
        <p:txBody>
          <a:bodyPr/>
          <a:lstStyle/>
          <a:p>
            <a:r>
              <a:rPr lang="en-US" dirty="0"/>
              <a:t>Results – target prioritization for thromboembolism</a:t>
            </a:r>
          </a:p>
        </p:txBody>
      </p:sp>
      <p:sp>
        <p:nvSpPr>
          <p:cNvPr id="3" name="Content Placeholder 2">
            <a:extLst>
              <a:ext uri="{FF2B5EF4-FFF2-40B4-BE49-F238E27FC236}">
                <a16:creationId xmlns:a16="http://schemas.microsoft.com/office/drawing/2014/main" id="{75297154-CC11-D94F-A383-489541459491}"/>
              </a:ext>
            </a:extLst>
          </p:cNvPr>
          <p:cNvSpPr>
            <a:spLocks noGrp="1"/>
          </p:cNvSpPr>
          <p:nvPr>
            <p:ph idx="1"/>
          </p:nvPr>
        </p:nvSpPr>
        <p:spPr/>
        <p:txBody>
          <a:bodyPr>
            <a:normAutofit fontScale="62500" lnSpcReduction="20000"/>
          </a:bodyPr>
          <a:lstStyle/>
          <a:p>
            <a:r>
              <a:rPr lang="en-US" dirty="0"/>
              <a:t>rs4253399-T</a:t>
            </a:r>
          </a:p>
          <a:p>
            <a:pPr lvl="1"/>
            <a:r>
              <a:rPr lang="en-US" dirty="0"/>
              <a:t>reduces circulating FXI levels </a:t>
            </a:r>
          </a:p>
          <a:p>
            <a:pPr lvl="1"/>
            <a:r>
              <a:rPr lang="en-US" dirty="0"/>
              <a:t>increases </a:t>
            </a:r>
            <a:r>
              <a:rPr lang="en-US" dirty="0" err="1"/>
              <a:t>aPTT</a:t>
            </a:r>
            <a:r>
              <a:rPr lang="en-US" dirty="0"/>
              <a:t> (blood clotting risk biomarker)</a:t>
            </a:r>
          </a:p>
          <a:p>
            <a:pPr lvl="1"/>
            <a:r>
              <a:rPr lang="en-US" dirty="0" err="1"/>
              <a:t>PheWAS</a:t>
            </a:r>
            <a:endParaRPr lang="en-US" dirty="0"/>
          </a:p>
          <a:p>
            <a:pPr lvl="2"/>
            <a:r>
              <a:rPr lang="en-US" dirty="0"/>
              <a:t>expected lower risk for blood clots (</a:t>
            </a:r>
            <a:r>
              <a:rPr lang="en-US" dirty="0" err="1"/>
              <a:t>OR</a:t>
            </a:r>
            <a:r>
              <a:rPr lang="en-US" baseline="-25000" dirty="0" err="1"/>
              <a:t>meta</a:t>
            </a:r>
            <a:r>
              <a:rPr lang="en-US" dirty="0"/>
              <a:t> = 0.84, </a:t>
            </a:r>
            <a:r>
              <a:rPr lang="en-US" dirty="0" err="1"/>
              <a:t>P</a:t>
            </a:r>
            <a:r>
              <a:rPr lang="en-US" baseline="-25000" dirty="0" err="1"/>
              <a:t>meta</a:t>
            </a:r>
            <a:r>
              <a:rPr lang="en-US" dirty="0"/>
              <a:t> = 3.5E−25)</a:t>
            </a:r>
          </a:p>
          <a:p>
            <a:pPr lvl="2"/>
            <a:r>
              <a:rPr lang="en-US" dirty="0"/>
              <a:t>no evidence for association with bleeding tendency (OR</a:t>
            </a:r>
            <a:r>
              <a:rPr lang="en-US" baseline="-25000" dirty="0"/>
              <a:t>23andMe</a:t>
            </a:r>
            <a:r>
              <a:rPr lang="en-US" dirty="0"/>
              <a:t> = 1.04, P</a:t>
            </a:r>
            <a:r>
              <a:rPr lang="en-US" baseline="-25000" dirty="0"/>
              <a:t>23andMe</a:t>
            </a:r>
            <a:r>
              <a:rPr lang="en-US" dirty="0"/>
              <a:t> = 0.35) </a:t>
            </a:r>
          </a:p>
          <a:p>
            <a:r>
              <a:rPr lang="en-US" dirty="0"/>
              <a:t>rs5030062-A</a:t>
            </a:r>
          </a:p>
          <a:p>
            <a:pPr lvl="1"/>
            <a:r>
              <a:rPr lang="en-US" dirty="0"/>
              <a:t>reduces plasma kininogen and circulating FXI</a:t>
            </a:r>
          </a:p>
          <a:p>
            <a:pPr lvl="1"/>
            <a:r>
              <a:rPr lang="en-US" dirty="0"/>
              <a:t>increases </a:t>
            </a:r>
            <a:r>
              <a:rPr lang="en-US" dirty="0" err="1"/>
              <a:t>aPTT</a:t>
            </a:r>
            <a:r>
              <a:rPr lang="en-US" dirty="0"/>
              <a:t> </a:t>
            </a:r>
          </a:p>
          <a:p>
            <a:pPr lvl="1"/>
            <a:r>
              <a:rPr lang="en-US" dirty="0" err="1"/>
              <a:t>PheWAS</a:t>
            </a:r>
            <a:endParaRPr lang="en-US" dirty="0"/>
          </a:p>
          <a:p>
            <a:pPr lvl="2"/>
            <a:r>
              <a:rPr lang="en-US" dirty="0"/>
              <a:t>Expected lower risk for blood clots (</a:t>
            </a:r>
            <a:r>
              <a:rPr lang="en-US" dirty="0" err="1"/>
              <a:t>OR</a:t>
            </a:r>
            <a:r>
              <a:rPr lang="en-US" baseline="-25000" dirty="0" err="1"/>
              <a:t>meta</a:t>
            </a:r>
            <a:r>
              <a:rPr lang="en-US" dirty="0"/>
              <a:t> = 0.93, </a:t>
            </a:r>
            <a:r>
              <a:rPr lang="en-US" dirty="0" err="1"/>
              <a:t>P</a:t>
            </a:r>
            <a:r>
              <a:rPr lang="en-US" baseline="-25000" dirty="0" err="1"/>
              <a:t>meta</a:t>
            </a:r>
            <a:r>
              <a:rPr lang="en-US" dirty="0"/>
              <a:t> = 1.6E−4)</a:t>
            </a:r>
          </a:p>
          <a:p>
            <a:pPr lvl="2"/>
            <a:r>
              <a:rPr lang="en-US" dirty="0"/>
              <a:t>Expected higher risk for bleeding tendency (OR</a:t>
            </a:r>
            <a:r>
              <a:rPr lang="en-US" baseline="-25000" dirty="0"/>
              <a:t>23andMe </a:t>
            </a:r>
            <a:r>
              <a:rPr lang="en-US" dirty="0"/>
              <a:t>= 1.14, P</a:t>
            </a:r>
            <a:r>
              <a:rPr lang="en-US" baseline="-25000" dirty="0"/>
              <a:t>23andMe</a:t>
            </a:r>
            <a:r>
              <a:rPr lang="en-US" dirty="0"/>
              <a:t> = 4.1E−4) </a:t>
            </a:r>
          </a:p>
          <a:p>
            <a:r>
              <a:rPr lang="en-US" dirty="0"/>
              <a:t>rs2731672- T </a:t>
            </a:r>
          </a:p>
          <a:p>
            <a:pPr lvl="1"/>
            <a:r>
              <a:rPr lang="en-US" dirty="0"/>
              <a:t>Reduces FXII levels</a:t>
            </a:r>
          </a:p>
          <a:p>
            <a:pPr lvl="1"/>
            <a:r>
              <a:rPr lang="en-US" dirty="0"/>
              <a:t>increases </a:t>
            </a:r>
            <a:r>
              <a:rPr lang="en-US" dirty="0" err="1"/>
              <a:t>aPTT</a:t>
            </a:r>
            <a:r>
              <a:rPr lang="en-US" dirty="0"/>
              <a:t> </a:t>
            </a:r>
          </a:p>
          <a:p>
            <a:pPr lvl="1"/>
            <a:r>
              <a:rPr lang="en-US" dirty="0" err="1"/>
              <a:t>PheWAS</a:t>
            </a:r>
            <a:endParaRPr lang="en-US" dirty="0"/>
          </a:p>
          <a:p>
            <a:pPr lvl="2"/>
            <a:r>
              <a:rPr lang="en-US" dirty="0"/>
              <a:t>Expected lower risk for blood clots (OR</a:t>
            </a:r>
            <a:r>
              <a:rPr lang="en-US" baseline="-25000" dirty="0"/>
              <a:t>23andMe</a:t>
            </a:r>
            <a:r>
              <a:rPr lang="en-US" dirty="0"/>
              <a:t> = 0.96, P</a:t>
            </a:r>
            <a:r>
              <a:rPr lang="en-US" baseline="-25000" dirty="0"/>
              <a:t>23andMe</a:t>
            </a:r>
            <a:r>
              <a:rPr lang="en-US" dirty="0"/>
              <a:t> = 0.034)</a:t>
            </a:r>
          </a:p>
          <a:p>
            <a:pPr lvl="2"/>
            <a:r>
              <a:rPr lang="en-US" dirty="0"/>
              <a:t>Expected higher risk for bleeding tendency  (OR</a:t>
            </a:r>
            <a:r>
              <a:rPr lang="en-US" baseline="-25000" dirty="0"/>
              <a:t>23andMe</a:t>
            </a:r>
            <a:r>
              <a:rPr lang="en-US" dirty="0"/>
              <a:t> = 1.09, P</a:t>
            </a:r>
            <a:r>
              <a:rPr lang="en-US" baseline="-25000" dirty="0"/>
              <a:t>23andMe</a:t>
            </a:r>
            <a:r>
              <a:rPr lang="en-US" dirty="0"/>
              <a:t> = 0.039 )</a:t>
            </a:r>
          </a:p>
          <a:p>
            <a:pPr lvl="2"/>
            <a:endParaRPr lang="en-US" dirty="0"/>
          </a:p>
          <a:p>
            <a:pPr lvl="1"/>
            <a:endParaRPr lang="en-US" dirty="0"/>
          </a:p>
          <a:p>
            <a:endParaRPr lang="en-US" dirty="0"/>
          </a:p>
          <a:p>
            <a:pPr lvl="1"/>
            <a:endParaRPr lang="en-US" dirty="0"/>
          </a:p>
          <a:p>
            <a:pPr lvl="1"/>
            <a:endParaRPr lang="en-US" dirty="0"/>
          </a:p>
          <a:p>
            <a:endParaRPr lang="en-US" dirty="0"/>
          </a:p>
        </p:txBody>
      </p:sp>
    </p:spTree>
    <p:extLst>
      <p:ext uri="{BB962C8B-B14F-4D97-AF65-F5344CB8AC3E}">
        <p14:creationId xmlns:p14="http://schemas.microsoft.com/office/powerpoint/2010/main" val="37913104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FBC633-AF14-504E-9AF8-18228089F3F3}"/>
              </a:ext>
            </a:extLst>
          </p:cNvPr>
          <p:cNvSpPr>
            <a:spLocks noGrp="1"/>
          </p:cNvSpPr>
          <p:nvPr>
            <p:ph type="title"/>
          </p:nvPr>
        </p:nvSpPr>
        <p:spPr/>
        <p:txBody>
          <a:bodyPr/>
          <a:lstStyle/>
          <a:p>
            <a:r>
              <a:rPr lang="en-US" dirty="0"/>
              <a:t>Motivation for </a:t>
            </a:r>
            <a:r>
              <a:rPr lang="en-US" dirty="0" err="1"/>
              <a:t>pheWAS</a:t>
            </a:r>
            <a:endParaRPr lang="en-US" dirty="0"/>
          </a:p>
        </p:txBody>
      </p:sp>
      <p:sp>
        <p:nvSpPr>
          <p:cNvPr id="3" name="Content Placeholder 2">
            <a:extLst>
              <a:ext uri="{FF2B5EF4-FFF2-40B4-BE49-F238E27FC236}">
                <a16:creationId xmlns:a16="http://schemas.microsoft.com/office/drawing/2014/main" id="{9863265C-DB9D-524D-B8F3-A636CBC709EB}"/>
              </a:ext>
            </a:extLst>
          </p:cNvPr>
          <p:cNvSpPr>
            <a:spLocks noGrp="1"/>
          </p:cNvSpPr>
          <p:nvPr>
            <p:ph idx="1"/>
          </p:nvPr>
        </p:nvSpPr>
        <p:spPr/>
        <p:txBody>
          <a:bodyPr>
            <a:normAutofit fontScale="92500" lnSpcReduction="10000"/>
          </a:bodyPr>
          <a:lstStyle/>
          <a:p>
            <a:pPr marL="0" indent="0">
              <a:buNone/>
            </a:pPr>
            <a:r>
              <a:rPr lang="en-US" dirty="0"/>
              <a:t>Why do </a:t>
            </a:r>
            <a:r>
              <a:rPr lang="en-US" dirty="0" err="1"/>
              <a:t>pheWAS</a:t>
            </a:r>
            <a:r>
              <a:rPr lang="en-US" dirty="0"/>
              <a:t>?</a:t>
            </a:r>
            <a:br>
              <a:rPr lang="en-US" dirty="0"/>
            </a:br>
            <a:r>
              <a:rPr lang="en-US" dirty="0"/>
              <a:t>Some reasons:</a:t>
            </a:r>
          </a:p>
          <a:p>
            <a:r>
              <a:rPr lang="en-US" dirty="0"/>
              <a:t>“almost 5% of single nucleotide polymorphisms (SNPs) and almost 17% of genes or gene regions are associated with more than one distinct outcome or trait”</a:t>
            </a:r>
          </a:p>
          <a:p>
            <a:r>
              <a:rPr lang="en-US" dirty="0" err="1"/>
              <a:t>pheWAS</a:t>
            </a:r>
            <a:r>
              <a:rPr lang="en-US" dirty="0"/>
              <a:t> lets us study variants like this more systematically</a:t>
            </a:r>
          </a:p>
          <a:p>
            <a:r>
              <a:rPr lang="en-US" dirty="0"/>
              <a:t>Feasibility of studying a variety of </a:t>
            </a:r>
            <a:r>
              <a:rPr lang="en-US" i="1" dirty="0"/>
              <a:t>clinical</a:t>
            </a:r>
            <a:r>
              <a:rPr lang="en-US" dirty="0"/>
              <a:t> traits (we’ll discuss why)</a:t>
            </a:r>
          </a:p>
          <a:p>
            <a:r>
              <a:rPr lang="en-US" dirty="0"/>
              <a:t>Possibility of using longitudinal data (what is longitudinal data?)</a:t>
            </a:r>
          </a:p>
          <a:p>
            <a:r>
              <a:rPr lang="en-US" dirty="0"/>
              <a:t>Potential, e.g., for discovering new drug targets/purposes (we’ll discuss this more)</a:t>
            </a:r>
          </a:p>
          <a:p>
            <a:r>
              <a:rPr lang="en-US" dirty="0" err="1"/>
              <a:t>PheWAS</a:t>
            </a:r>
            <a:r>
              <a:rPr lang="en-US" dirty="0"/>
              <a:t> helps interpret GWAS results</a:t>
            </a:r>
          </a:p>
        </p:txBody>
      </p:sp>
      <p:sp>
        <p:nvSpPr>
          <p:cNvPr id="4" name="Rectangle 3">
            <a:extLst>
              <a:ext uri="{FF2B5EF4-FFF2-40B4-BE49-F238E27FC236}">
                <a16:creationId xmlns:a16="http://schemas.microsoft.com/office/drawing/2014/main" id="{BF33F4F3-EAE8-AF4D-B2D1-F487CD649A09}"/>
              </a:ext>
            </a:extLst>
          </p:cNvPr>
          <p:cNvSpPr/>
          <p:nvPr/>
        </p:nvSpPr>
        <p:spPr>
          <a:xfrm>
            <a:off x="2466043" y="3321278"/>
            <a:ext cx="5341527" cy="215444"/>
          </a:xfrm>
          <a:prstGeom prst="rect">
            <a:avLst/>
          </a:prstGeom>
        </p:spPr>
        <p:txBody>
          <a:bodyPr wrap="none">
            <a:spAutoFit/>
          </a:bodyPr>
          <a:lstStyle/>
          <a:p>
            <a:r>
              <a:rPr lang="en-US" sz="800" dirty="0" err="1">
                <a:latin typeface="ITCSymbolStd"/>
              </a:rPr>
              <a:t>Sivakumaran</a:t>
            </a:r>
            <a:r>
              <a:rPr lang="en-US" sz="800" dirty="0">
                <a:latin typeface="ITCSymbolStd"/>
              </a:rPr>
              <a:t>, S. </a:t>
            </a:r>
            <a:r>
              <a:rPr lang="en-US" sz="800" i="1" dirty="0">
                <a:latin typeface="ITCSymbolStd"/>
              </a:rPr>
              <a:t>et al. </a:t>
            </a:r>
            <a:r>
              <a:rPr lang="en-US" sz="800" dirty="0">
                <a:latin typeface="ITCSymbolStd"/>
              </a:rPr>
              <a:t>Abundant pleiotropy in human complex diseases and traits. </a:t>
            </a:r>
            <a:r>
              <a:rPr lang="en-US" sz="800" i="1" dirty="0">
                <a:latin typeface="ITCSymbolStd"/>
              </a:rPr>
              <a:t>Am. J. Hum. Genet. </a:t>
            </a:r>
            <a:r>
              <a:rPr lang="en-US" sz="800" b="1" dirty="0">
                <a:latin typeface="ITCSymbolStd"/>
              </a:rPr>
              <a:t>89</a:t>
            </a:r>
            <a:r>
              <a:rPr lang="en-US" sz="800" dirty="0">
                <a:latin typeface="ITCSymbolStd"/>
              </a:rPr>
              <a:t>, 607–618 (2011). </a:t>
            </a:r>
            <a:endParaRPr lang="en-US" sz="800" dirty="0">
              <a:effectLst/>
              <a:latin typeface="ITCSymbolStd"/>
            </a:endParaRPr>
          </a:p>
        </p:txBody>
      </p:sp>
      <p:sp>
        <p:nvSpPr>
          <p:cNvPr id="5" name="Rectangle 4">
            <a:extLst>
              <a:ext uri="{FF2B5EF4-FFF2-40B4-BE49-F238E27FC236}">
                <a16:creationId xmlns:a16="http://schemas.microsoft.com/office/drawing/2014/main" id="{CB03B91E-5AE1-B240-B3CD-EBFCE1AF7CDB}"/>
              </a:ext>
            </a:extLst>
          </p:cNvPr>
          <p:cNvSpPr/>
          <p:nvPr/>
        </p:nvSpPr>
        <p:spPr>
          <a:xfrm>
            <a:off x="2088806" y="5339313"/>
            <a:ext cx="6096000" cy="338554"/>
          </a:xfrm>
          <a:prstGeom prst="rect">
            <a:avLst/>
          </a:prstGeom>
        </p:spPr>
        <p:txBody>
          <a:bodyPr>
            <a:spAutoFit/>
          </a:bodyPr>
          <a:lstStyle/>
          <a:p>
            <a:r>
              <a:rPr lang="en-US" sz="800" dirty="0" err="1">
                <a:latin typeface="ITCSymbolStd"/>
              </a:rPr>
              <a:t>Rastegar-Mojarad</a:t>
            </a:r>
            <a:r>
              <a:rPr lang="en-US" sz="800" dirty="0">
                <a:latin typeface="ITCSymbolStd"/>
              </a:rPr>
              <a:t>, M., Ye, Z., </a:t>
            </a:r>
            <a:r>
              <a:rPr lang="en-US" sz="800" dirty="0" err="1">
                <a:latin typeface="ITCSymbolStd"/>
              </a:rPr>
              <a:t>Kolesar</a:t>
            </a:r>
            <a:r>
              <a:rPr lang="en-US" sz="800" dirty="0">
                <a:latin typeface="ITCSymbolStd"/>
              </a:rPr>
              <a:t>, J. M., </a:t>
            </a:r>
            <a:r>
              <a:rPr lang="en-US" sz="800" dirty="0" err="1">
                <a:latin typeface="ITCSymbolStd"/>
              </a:rPr>
              <a:t>Hebbring</a:t>
            </a:r>
            <a:r>
              <a:rPr lang="en-US" sz="800" dirty="0">
                <a:latin typeface="ITCSymbolStd"/>
              </a:rPr>
              <a:t>, S. J. &amp; Lin, S. M. Opportunities for drug repositioning from phenome-wide association studies. </a:t>
            </a:r>
            <a:r>
              <a:rPr lang="en-US" sz="800" i="1" dirty="0">
                <a:latin typeface="ITCSymbolStd"/>
              </a:rPr>
              <a:t>Nat. </a:t>
            </a:r>
            <a:r>
              <a:rPr lang="en-US" sz="800" i="1" dirty="0" err="1">
                <a:latin typeface="ITCSymbolStd"/>
              </a:rPr>
              <a:t>Biotechnol</a:t>
            </a:r>
            <a:r>
              <a:rPr lang="en-US" sz="800" i="1" dirty="0">
                <a:latin typeface="ITCSymbolStd"/>
              </a:rPr>
              <a:t>. </a:t>
            </a:r>
            <a:r>
              <a:rPr lang="en-US" sz="800" b="1" dirty="0">
                <a:latin typeface="ITCSymbolStd"/>
              </a:rPr>
              <a:t>33</a:t>
            </a:r>
            <a:r>
              <a:rPr lang="en-US" sz="800" dirty="0">
                <a:latin typeface="ITCSymbolStd"/>
              </a:rPr>
              <a:t>, 342–345 (2015). </a:t>
            </a:r>
            <a:endParaRPr lang="en-US" sz="800" dirty="0">
              <a:effectLst/>
              <a:latin typeface="ITCSymbolStd"/>
            </a:endParaRPr>
          </a:p>
        </p:txBody>
      </p:sp>
    </p:spTree>
    <p:extLst>
      <p:ext uri="{BB962C8B-B14F-4D97-AF65-F5344CB8AC3E}">
        <p14:creationId xmlns:p14="http://schemas.microsoft.com/office/powerpoint/2010/main" val="220585949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8D04A8-2557-9842-8003-EE9653FB3E96}"/>
              </a:ext>
            </a:extLst>
          </p:cNvPr>
          <p:cNvSpPr>
            <a:spLocks noGrp="1"/>
          </p:cNvSpPr>
          <p:nvPr>
            <p:ph type="title"/>
          </p:nvPr>
        </p:nvSpPr>
        <p:spPr/>
        <p:txBody>
          <a:bodyPr/>
          <a:lstStyle/>
          <a:p>
            <a:r>
              <a:rPr lang="en-US" dirty="0"/>
              <a:t>Results – target prioritization for thromboembolism</a:t>
            </a:r>
          </a:p>
        </p:txBody>
      </p:sp>
      <p:pic>
        <p:nvPicPr>
          <p:cNvPr id="4" name="Content Placeholder 3">
            <a:extLst>
              <a:ext uri="{FF2B5EF4-FFF2-40B4-BE49-F238E27FC236}">
                <a16:creationId xmlns:a16="http://schemas.microsoft.com/office/drawing/2014/main" id="{8C64ABB5-B49A-C747-A37F-97D0A6AA34F2}"/>
              </a:ext>
            </a:extLst>
          </p:cNvPr>
          <p:cNvPicPr>
            <a:picLocks noGrp="1" noChangeAspect="1"/>
          </p:cNvPicPr>
          <p:nvPr>
            <p:ph idx="1"/>
          </p:nvPr>
        </p:nvPicPr>
        <p:blipFill>
          <a:blip r:embed="rId2"/>
          <a:stretch>
            <a:fillRect/>
          </a:stretch>
        </p:blipFill>
        <p:spPr>
          <a:xfrm>
            <a:off x="1543050" y="2791362"/>
            <a:ext cx="9105900" cy="3581400"/>
          </a:xfrm>
          <a:prstGeom prst="rect">
            <a:avLst/>
          </a:prstGeom>
        </p:spPr>
      </p:pic>
      <p:sp>
        <p:nvSpPr>
          <p:cNvPr id="5" name="Rectangle 4">
            <a:extLst>
              <a:ext uri="{FF2B5EF4-FFF2-40B4-BE49-F238E27FC236}">
                <a16:creationId xmlns:a16="http://schemas.microsoft.com/office/drawing/2014/main" id="{61ACB851-AE7E-524D-B5ED-8788C72CDBD8}"/>
              </a:ext>
            </a:extLst>
          </p:cNvPr>
          <p:cNvSpPr/>
          <p:nvPr/>
        </p:nvSpPr>
        <p:spPr>
          <a:xfrm>
            <a:off x="1543050" y="2028670"/>
            <a:ext cx="9405036" cy="646331"/>
          </a:xfrm>
          <a:prstGeom prst="rect">
            <a:avLst/>
          </a:prstGeom>
        </p:spPr>
        <p:txBody>
          <a:bodyPr wrap="square">
            <a:spAutoFit/>
          </a:bodyPr>
          <a:lstStyle/>
          <a:p>
            <a:r>
              <a:rPr lang="en-US" dirty="0">
                <a:latin typeface="AdvOT1ef757c0"/>
              </a:rPr>
              <a:t>“targeting FXI may yield the best compromise between thromboembolism risk reduction and increased bleeding liability, which is consistent with the outcomes of a recent phase 2 clinical trial” </a:t>
            </a:r>
            <a:endParaRPr lang="en-US" dirty="0"/>
          </a:p>
        </p:txBody>
      </p:sp>
    </p:spTree>
    <p:extLst>
      <p:ext uri="{BB962C8B-B14F-4D97-AF65-F5344CB8AC3E}">
        <p14:creationId xmlns:p14="http://schemas.microsoft.com/office/powerpoint/2010/main" val="136717921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837180-B482-7746-81BA-208D1BB1D07E}"/>
              </a:ext>
            </a:extLst>
          </p:cNvPr>
          <p:cNvSpPr>
            <a:spLocks noGrp="1"/>
          </p:cNvSpPr>
          <p:nvPr>
            <p:ph type="title"/>
          </p:nvPr>
        </p:nvSpPr>
        <p:spPr/>
        <p:txBody>
          <a:bodyPr/>
          <a:lstStyle/>
          <a:p>
            <a:r>
              <a:rPr lang="en-US" dirty="0"/>
              <a:t>Results – non-examples of pleiotropy?</a:t>
            </a:r>
          </a:p>
        </p:txBody>
      </p:sp>
      <p:sp>
        <p:nvSpPr>
          <p:cNvPr id="3" name="Content Placeholder 2">
            <a:extLst>
              <a:ext uri="{FF2B5EF4-FFF2-40B4-BE49-F238E27FC236}">
                <a16:creationId xmlns:a16="http://schemas.microsoft.com/office/drawing/2014/main" id="{07A138DD-BFEB-AA4D-A321-B87971209975}"/>
              </a:ext>
            </a:extLst>
          </p:cNvPr>
          <p:cNvSpPr>
            <a:spLocks noGrp="1"/>
          </p:cNvSpPr>
          <p:nvPr>
            <p:ph idx="1"/>
          </p:nvPr>
        </p:nvSpPr>
        <p:spPr/>
        <p:txBody>
          <a:bodyPr>
            <a:normAutofit/>
          </a:bodyPr>
          <a:lstStyle/>
          <a:p>
            <a:pPr marL="0" indent="0">
              <a:buNone/>
            </a:pPr>
            <a:r>
              <a:rPr lang="en-US" sz="2400" dirty="0"/>
              <a:t>rs2274273 near </a:t>
            </a:r>
            <a:r>
              <a:rPr lang="en-US" sz="2400" i="1" dirty="0"/>
              <a:t>LGALS3</a:t>
            </a:r>
          </a:p>
          <a:p>
            <a:r>
              <a:rPr lang="en-US" sz="2400" dirty="0"/>
              <a:t>associated with Parkinson’s disease (OR</a:t>
            </a:r>
            <a:r>
              <a:rPr lang="en-US" sz="2400" baseline="-25000" dirty="0"/>
              <a:t>23andMe </a:t>
            </a:r>
            <a:r>
              <a:rPr lang="en-US" sz="2400" dirty="0"/>
              <a:t>= 0.94, P</a:t>
            </a:r>
            <a:r>
              <a:rPr lang="en-US" sz="2400" baseline="-25000" dirty="0"/>
              <a:t>23andMe</a:t>
            </a:r>
            <a:r>
              <a:rPr lang="en-US" sz="2400" dirty="0"/>
              <a:t> = 1E−4)</a:t>
            </a:r>
          </a:p>
          <a:p>
            <a:r>
              <a:rPr lang="en-US" sz="2400" dirty="0"/>
              <a:t>rs2274273  is a </a:t>
            </a:r>
            <a:r>
              <a:rPr lang="en-US" sz="2400" dirty="0" err="1"/>
              <a:t>pQTL</a:t>
            </a:r>
            <a:r>
              <a:rPr lang="en-US" sz="2400" dirty="0"/>
              <a:t> for plasma levels of galectin-3</a:t>
            </a:r>
          </a:p>
          <a:p>
            <a:r>
              <a:rPr lang="en-US" sz="2400" dirty="0"/>
              <a:t>Co-localization analyses suggest rs2274273 isn’t a causal SNP for Parkinson’s</a:t>
            </a:r>
          </a:p>
          <a:p>
            <a:pPr marL="0" indent="0">
              <a:buNone/>
            </a:pPr>
            <a:r>
              <a:rPr lang="en-US" sz="2400" dirty="0"/>
              <a:t>rs17724992 near GDF15 </a:t>
            </a:r>
          </a:p>
          <a:p>
            <a:r>
              <a:rPr lang="en-US" sz="2400" dirty="0"/>
              <a:t>Associated with cardiovascular-related phenotypes  here</a:t>
            </a:r>
          </a:p>
          <a:p>
            <a:r>
              <a:rPr lang="en-US" sz="2400" dirty="0"/>
              <a:t>Likely mediated by BMI (a known association for this SNP)</a:t>
            </a:r>
          </a:p>
          <a:p>
            <a:r>
              <a:rPr lang="en-US" sz="2400" dirty="0"/>
              <a:t>Large studies haven’t found associations between this SNP and coronary artery disease or blood pressure</a:t>
            </a:r>
          </a:p>
          <a:p>
            <a:pPr marL="0" indent="0">
              <a:buNone/>
            </a:pPr>
            <a:endParaRPr lang="en-US" sz="2400" dirty="0"/>
          </a:p>
          <a:p>
            <a:endParaRPr lang="en-US" sz="2400" dirty="0"/>
          </a:p>
        </p:txBody>
      </p:sp>
    </p:spTree>
    <p:extLst>
      <p:ext uri="{BB962C8B-B14F-4D97-AF65-F5344CB8AC3E}">
        <p14:creationId xmlns:p14="http://schemas.microsoft.com/office/powerpoint/2010/main" val="328447600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8B5E15-FB21-7C41-99AE-DC885DAE354F}"/>
              </a:ext>
            </a:extLst>
          </p:cNvPr>
          <p:cNvSpPr>
            <a:spLocks noGrp="1"/>
          </p:cNvSpPr>
          <p:nvPr>
            <p:ph type="title"/>
          </p:nvPr>
        </p:nvSpPr>
        <p:spPr/>
        <p:txBody>
          <a:bodyPr/>
          <a:lstStyle/>
          <a:p>
            <a:r>
              <a:rPr lang="en-US" dirty="0" err="1"/>
              <a:t>pheWAS</a:t>
            </a:r>
            <a:r>
              <a:rPr lang="en-US" dirty="0"/>
              <a:t> catalog (not an “official” database)</a:t>
            </a:r>
          </a:p>
        </p:txBody>
      </p:sp>
      <p:pic>
        <p:nvPicPr>
          <p:cNvPr id="5" name="Content Placeholder 4">
            <a:extLst>
              <a:ext uri="{FF2B5EF4-FFF2-40B4-BE49-F238E27FC236}">
                <a16:creationId xmlns:a16="http://schemas.microsoft.com/office/drawing/2014/main" id="{350802AF-BB29-5347-B6DC-41ECCB53A683}"/>
              </a:ext>
            </a:extLst>
          </p:cNvPr>
          <p:cNvPicPr>
            <a:picLocks noGrp="1" noChangeAspect="1"/>
          </p:cNvPicPr>
          <p:nvPr>
            <p:ph idx="1"/>
          </p:nvPr>
        </p:nvPicPr>
        <p:blipFill>
          <a:blip r:embed="rId2"/>
          <a:stretch>
            <a:fillRect/>
          </a:stretch>
        </p:blipFill>
        <p:spPr>
          <a:xfrm>
            <a:off x="149603" y="2356971"/>
            <a:ext cx="8259908" cy="4351338"/>
          </a:xfrm>
          <a:prstGeom prst="rect">
            <a:avLst/>
          </a:prstGeom>
        </p:spPr>
      </p:pic>
      <p:sp>
        <p:nvSpPr>
          <p:cNvPr id="4" name="Rectangle 3">
            <a:extLst>
              <a:ext uri="{FF2B5EF4-FFF2-40B4-BE49-F238E27FC236}">
                <a16:creationId xmlns:a16="http://schemas.microsoft.com/office/drawing/2014/main" id="{0D178E46-AAE1-914D-A519-F6EA231932FB}"/>
              </a:ext>
            </a:extLst>
          </p:cNvPr>
          <p:cNvSpPr/>
          <p:nvPr/>
        </p:nvSpPr>
        <p:spPr>
          <a:xfrm>
            <a:off x="838200" y="1388825"/>
            <a:ext cx="2666692" cy="369332"/>
          </a:xfrm>
          <a:prstGeom prst="rect">
            <a:avLst/>
          </a:prstGeom>
        </p:spPr>
        <p:txBody>
          <a:bodyPr wrap="none">
            <a:spAutoFit/>
          </a:bodyPr>
          <a:lstStyle/>
          <a:p>
            <a:r>
              <a:rPr lang="en-US" dirty="0"/>
              <a:t>https://</a:t>
            </a:r>
            <a:r>
              <a:rPr lang="en-US" dirty="0" err="1"/>
              <a:t>phewascatalog.org</a:t>
            </a:r>
            <a:endParaRPr lang="en-US" dirty="0"/>
          </a:p>
        </p:txBody>
      </p:sp>
      <p:sp>
        <p:nvSpPr>
          <p:cNvPr id="6" name="Frame 5">
            <a:extLst>
              <a:ext uri="{FF2B5EF4-FFF2-40B4-BE49-F238E27FC236}">
                <a16:creationId xmlns:a16="http://schemas.microsoft.com/office/drawing/2014/main" id="{8782FDB1-1DB3-EB4C-A430-AB8D96B4CF86}"/>
              </a:ext>
            </a:extLst>
          </p:cNvPr>
          <p:cNvSpPr/>
          <p:nvPr/>
        </p:nvSpPr>
        <p:spPr>
          <a:xfrm>
            <a:off x="848189" y="3546395"/>
            <a:ext cx="1680519" cy="1198605"/>
          </a:xfrm>
          <a:prstGeom prst="frame">
            <a:avLst>
              <a:gd name="adj1" fmla="val 5283"/>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Rectangle 6">
            <a:extLst>
              <a:ext uri="{FF2B5EF4-FFF2-40B4-BE49-F238E27FC236}">
                <a16:creationId xmlns:a16="http://schemas.microsoft.com/office/drawing/2014/main" id="{C6D89146-2B02-2640-AC1F-D8E45F216693}"/>
              </a:ext>
            </a:extLst>
          </p:cNvPr>
          <p:cNvSpPr/>
          <p:nvPr/>
        </p:nvSpPr>
        <p:spPr>
          <a:xfrm>
            <a:off x="838200" y="1805429"/>
            <a:ext cx="5699252" cy="369332"/>
          </a:xfrm>
          <a:prstGeom prst="rect">
            <a:avLst/>
          </a:prstGeom>
        </p:spPr>
        <p:txBody>
          <a:bodyPr wrap="none">
            <a:spAutoFit/>
          </a:bodyPr>
          <a:lstStyle/>
          <a:p>
            <a:r>
              <a:rPr lang="en-US" dirty="0"/>
              <a:t>https://</a:t>
            </a:r>
            <a:r>
              <a:rPr lang="en-US" dirty="0" err="1"/>
              <a:t>www.ncbi.nlm.nih.gov</a:t>
            </a:r>
            <a:r>
              <a:rPr lang="en-US" dirty="0"/>
              <a:t>/</a:t>
            </a:r>
            <a:r>
              <a:rPr lang="en-US" dirty="0" err="1"/>
              <a:t>pmc</a:t>
            </a:r>
            <a:r>
              <a:rPr lang="en-US" dirty="0"/>
              <a:t>/articles/PMC3969265/</a:t>
            </a:r>
          </a:p>
        </p:txBody>
      </p:sp>
      <p:sp>
        <p:nvSpPr>
          <p:cNvPr id="8" name="Rectangle 7">
            <a:extLst>
              <a:ext uri="{FF2B5EF4-FFF2-40B4-BE49-F238E27FC236}">
                <a16:creationId xmlns:a16="http://schemas.microsoft.com/office/drawing/2014/main" id="{899FFD54-3337-CA40-B999-CC5F2EC23384}"/>
              </a:ext>
            </a:extLst>
          </p:cNvPr>
          <p:cNvSpPr/>
          <p:nvPr/>
        </p:nvSpPr>
        <p:spPr>
          <a:xfrm>
            <a:off x="8488422" y="4584651"/>
            <a:ext cx="3632886" cy="2123658"/>
          </a:xfrm>
          <a:prstGeom prst="rect">
            <a:avLst/>
          </a:prstGeom>
        </p:spPr>
        <p:txBody>
          <a:bodyPr wrap="square">
            <a:spAutoFit/>
          </a:bodyPr>
          <a:lstStyle/>
          <a:p>
            <a:r>
              <a:rPr lang="en-US" sz="1200" dirty="0">
                <a:latin typeface="arial" panose="020B0604020202020204" pitchFamily="34" charset="0"/>
              </a:rPr>
              <a:t>Denny, J. C., </a:t>
            </a:r>
            <a:r>
              <a:rPr lang="en-US" sz="1200" dirty="0" err="1">
                <a:latin typeface="arial" panose="020B0604020202020204" pitchFamily="34" charset="0"/>
              </a:rPr>
              <a:t>Bastarache</a:t>
            </a:r>
            <a:r>
              <a:rPr lang="en-US" sz="1200" dirty="0">
                <a:latin typeface="arial" panose="020B0604020202020204" pitchFamily="34" charset="0"/>
              </a:rPr>
              <a:t>, L., Ritchie, M. D., Carroll, R. J., Zink, R., Mosley, J. D., Field, J. R., Pulley, J. M., Ramirez, A. H., </a:t>
            </a:r>
            <a:r>
              <a:rPr lang="en-US" sz="1200" dirty="0" err="1">
                <a:latin typeface="arial" panose="020B0604020202020204" pitchFamily="34" charset="0"/>
              </a:rPr>
              <a:t>Bowton</a:t>
            </a:r>
            <a:r>
              <a:rPr lang="en-US" sz="1200" dirty="0">
                <a:latin typeface="arial" panose="020B0604020202020204" pitchFamily="34" charset="0"/>
              </a:rPr>
              <a:t>, E., Basford, M. A., Carrell, D. S., </a:t>
            </a:r>
            <a:r>
              <a:rPr lang="en-US" sz="1200" dirty="0" err="1">
                <a:latin typeface="arial" panose="020B0604020202020204" pitchFamily="34" charset="0"/>
              </a:rPr>
              <a:t>Peissig</a:t>
            </a:r>
            <a:r>
              <a:rPr lang="en-US" sz="1200" dirty="0">
                <a:latin typeface="arial" panose="020B0604020202020204" pitchFamily="34" charset="0"/>
              </a:rPr>
              <a:t>, P. L., Kho, A. N., Pacheco, J. A., Rasmussen, L. V., </a:t>
            </a:r>
            <a:r>
              <a:rPr lang="en-US" sz="1200" dirty="0" err="1">
                <a:latin typeface="arial" panose="020B0604020202020204" pitchFamily="34" charset="0"/>
              </a:rPr>
              <a:t>Crosslin</a:t>
            </a:r>
            <a:r>
              <a:rPr lang="en-US" sz="1200" dirty="0">
                <a:latin typeface="arial" panose="020B0604020202020204" pitchFamily="34" charset="0"/>
              </a:rPr>
              <a:t>, D. R., Crane, P. K., Pathak, J., </a:t>
            </a:r>
            <a:r>
              <a:rPr lang="en-US" sz="1200" dirty="0" err="1">
                <a:latin typeface="arial" panose="020B0604020202020204" pitchFamily="34" charset="0"/>
              </a:rPr>
              <a:t>Bielinski</a:t>
            </a:r>
            <a:r>
              <a:rPr lang="en-US" sz="1200" dirty="0">
                <a:latin typeface="arial" panose="020B0604020202020204" pitchFamily="34" charset="0"/>
              </a:rPr>
              <a:t>, S. J., … </a:t>
            </a:r>
            <a:r>
              <a:rPr lang="en-US" sz="1200" dirty="0" err="1">
                <a:latin typeface="arial" panose="020B0604020202020204" pitchFamily="34" charset="0"/>
              </a:rPr>
              <a:t>Roden</a:t>
            </a:r>
            <a:r>
              <a:rPr lang="en-US" sz="1200" dirty="0">
                <a:latin typeface="arial" panose="020B0604020202020204" pitchFamily="34" charset="0"/>
              </a:rPr>
              <a:t>, D. M. (2013). Systematic comparison of phenome-wide association study of electronic medical record data and genome-wide association study data. </a:t>
            </a:r>
            <a:r>
              <a:rPr lang="en-US" sz="1200" i="1" dirty="0">
                <a:latin typeface="arial" panose="020B0604020202020204" pitchFamily="34" charset="0"/>
              </a:rPr>
              <a:t>Nature biotechnology</a:t>
            </a:r>
            <a:r>
              <a:rPr lang="en-US" sz="1200" dirty="0">
                <a:latin typeface="arial" panose="020B0604020202020204" pitchFamily="34" charset="0"/>
              </a:rPr>
              <a:t>, </a:t>
            </a:r>
            <a:r>
              <a:rPr lang="en-US" sz="1200" i="1" dirty="0">
                <a:latin typeface="arial" panose="020B0604020202020204" pitchFamily="34" charset="0"/>
              </a:rPr>
              <a:t>31</a:t>
            </a:r>
            <a:r>
              <a:rPr lang="en-US" sz="1200" dirty="0">
                <a:latin typeface="arial" panose="020B0604020202020204" pitchFamily="34" charset="0"/>
              </a:rPr>
              <a:t>(12), 1102–1110. https://</a:t>
            </a:r>
            <a:r>
              <a:rPr lang="en-US" sz="1200" dirty="0" err="1">
                <a:latin typeface="arial" panose="020B0604020202020204" pitchFamily="34" charset="0"/>
              </a:rPr>
              <a:t>doi.org</a:t>
            </a:r>
            <a:r>
              <a:rPr lang="en-US" sz="1200" dirty="0">
                <a:latin typeface="arial" panose="020B0604020202020204" pitchFamily="34" charset="0"/>
              </a:rPr>
              <a:t>/10.1038/nbt.2749</a:t>
            </a:r>
            <a:endParaRPr lang="en-US" sz="1200" dirty="0"/>
          </a:p>
        </p:txBody>
      </p:sp>
    </p:spTree>
    <p:extLst>
      <p:ext uri="{BB962C8B-B14F-4D97-AF65-F5344CB8AC3E}">
        <p14:creationId xmlns:p14="http://schemas.microsoft.com/office/powerpoint/2010/main" val="114360678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F5E535-EFBE-2E45-866F-9A0E34F6262B}"/>
              </a:ext>
            </a:extLst>
          </p:cNvPr>
          <p:cNvSpPr>
            <a:spLocks noGrp="1"/>
          </p:cNvSpPr>
          <p:nvPr>
            <p:ph type="title"/>
          </p:nvPr>
        </p:nvSpPr>
        <p:spPr/>
        <p:txBody>
          <a:bodyPr/>
          <a:lstStyle/>
          <a:p>
            <a:r>
              <a:rPr lang="en-US" dirty="0" err="1"/>
              <a:t>pheWAS</a:t>
            </a:r>
            <a:r>
              <a:rPr lang="en-US" dirty="0"/>
              <a:t> catalog</a:t>
            </a:r>
          </a:p>
        </p:txBody>
      </p:sp>
      <p:pic>
        <p:nvPicPr>
          <p:cNvPr id="4" name="Content Placeholder 3">
            <a:extLst>
              <a:ext uri="{FF2B5EF4-FFF2-40B4-BE49-F238E27FC236}">
                <a16:creationId xmlns:a16="http://schemas.microsoft.com/office/drawing/2014/main" id="{9B3DAC71-061B-144A-ABF7-79E79F361834}"/>
              </a:ext>
            </a:extLst>
          </p:cNvPr>
          <p:cNvPicPr>
            <a:picLocks noGrp="1" noChangeAspect="1"/>
          </p:cNvPicPr>
          <p:nvPr>
            <p:ph idx="1"/>
          </p:nvPr>
        </p:nvPicPr>
        <p:blipFill>
          <a:blip r:embed="rId2"/>
          <a:stretch>
            <a:fillRect/>
          </a:stretch>
        </p:blipFill>
        <p:spPr>
          <a:xfrm>
            <a:off x="1966046" y="1825625"/>
            <a:ext cx="8259908" cy="4351338"/>
          </a:xfrm>
          <a:prstGeom prst="rect">
            <a:avLst/>
          </a:prstGeom>
        </p:spPr>
      </p:pic>
      <p:sp>
        <p:nvSpPr>
          <p:cNvPr id="5" name="Frame 4">
            <a:extLst>
              <a:ext uri="{FF2B5EF4-FFF2-40B4-BE49-F238E27FC236}">
                <a16:creationId xmlns:a16="http://schemas.microsoft.com/office/drawing/2014/main" id="{3CD74438-318B-8F4F-8D64-F5A9B05DAF6A}"/>
              </a:ext>
            </a:extLst>
          </p:cNvPr>
          <p:cNvSpPr/>
          <p:nvPr/>
        </p:nvSpPr>
        <p:spPr>
          <a:xfrm>
            <a:off x="3183616" y="3002692"/>
            <a:ext cx="881757" cy="222422"/>
          </a:xfrm>
          <a:prstGeom prst="frame">
            <a:avLst>
              <a:gd name="adj1" fmla="val 5283"/>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59811731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967B50-3B4A-264D-93D0-AFECE7EE509F}"/>
              </a:ext>
            </a:extLst>
          </p:cNvPr>
          <p:cNvSpPr>
            <a:spLocks noGrp="1"/>
          </p:cNvSpPr>
          <p:nvPr>
            <p:ph type="title"/>
          </p:nvPr>
        </p:nvSpPr>
        <p:spPr/>
        <p:txBody>
          <a:bodyPr/>
          <a:lstStyle/>
          <a:p>
            <a:r>
              <a:rPr lang="en-US" dirty="0" err="1"/>
              <a:t>pheWAS</a:t>
            </a:r>
            <a:r>
              <a:rPr lang="en-US" dirty="0"/>
              <a:t> catalog</a:t>
            </a:r>
          </a:p>
        </p:txBody>
      </p:sp>
      <p:pic>
        <p:nvPicPr>
          <p:cNvPr id="5" name="Content Placeholder 4">
            <a:extLst>
              <a:ext uri="{FF2B5EF4-FFF2-40B4-BE49-F238E27FC236}">
                <a16:creationId xmlns:a16="http://schemas.microsoft.com/office/drawing/2014/main" id="{360B634E-C6BA-7C42-B2B3-050C6601E7B9}"/>
              </a:ext>
            </a:extLst>
          </p:cNvPr>
          <p:cNvPicPr>
            <a:picLocks noGrp="1" noChangeAspect="1"/>
          </p:cNvPicPr>
          <p:nvPr>
            <p:ph idx="1"/>
          </p:nvPr>
        </p:nvPicPr>
        <p:blipFill>
          <a:blip r:embed="rId2"/>
          <a:stretch>
            <a:fillRect/>
          </a:stretch>
        </p:blipFill>
        <p:spPr>
          <a:xfrm>
            <a:off x="3505614" y="1825625"/>
            <a:ext cx="5180771" cy="4351338"/>
          </a:xfrm>
          <a:prstGeom prst="rect">
            <a:avLst/>
          </a:prstGeom>
        </p:spPr>
      </p:pic>
    </p:spTree>
    <p:extLst>
      <p:ext uri="{BB962C8B-B14F-4D97-AF65-F5344CB8AC3E}">
        <p14:creationId xmlns:p14="http://schemas.microsoft.com/office/powerpoint/2010/main" val="5864025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257B92-34E5-1549-9B87-49AFF972A4FE}"/>
              </a:ext>
            </a:extLst>
          </p:cNvPr>
          <p:cNvSpPr>
            <a:spLocks noGrp="1"/>
          </p:cNvSpPr>
          <p:nvPr>
            <p:ph type="title"/>
          </p:nvPr>
        </p:nvSpPr>
        <p:spPr/>
        <p:txBody>
          <a:bodyPr/>
          <a:lstStyle/>
          <a:p>
            <a:r>
              <a:rPr lang="en-US" dirty="0" err="1"/>
              <a:t>pheWAS</a:t>
            </a:r>
            <a:r>
              <a:rPr lang="en-US" dirty="0"/>
              <a:t> catalog</a:t>
            </a:r>
          </a:p>
        </p:txBody>
      </p:sp>
      <p:pic>
        <p:nvPicPr>
          <p:cNvPr id="4" name="Content Placeholder 3">
            <a:extLst>
              <a:ext uri="{FF2B5EF4-FFF2-40B4-BE49-F238E27FC236}">
                <a16:creationId xmlns:a16="http://schemas.microsoft.com/office/drawing/2014/main" id="{36949FF5-5496-6741-B8F8-E7238B49CE15}"/>
              </a:ext>
            </a:extLst>
          </p:cNvPr>
          <p:cNvPicPr>
            <a:picLocks noGrp="1" noChangeAspect="1"/>
          </p:cNvPicPr>
          <p:nvPr>
            <p:ph idx="1"/>
          </p:nvPr>
        </p:nvPicPr>
        <p:blipFill>
          <a:blip r:embed="rId2"/>
          <a:stretch>
            <a:fillRect/>
          </a:stretch>
        </p:blipFill>
        <p:spPr>
          <a:xfrm>
            <a:off x="2740811" y="1825625"/>
            <a:ext cx="6710377" cy="4351338"/>
          </a:xfrm>
          <a:prstGeom prst="rect">
            <a:avLst/>
          </a:prstGeom>
        </p:spPr>
      </p:pic>
    </p:spTree>
    <p:extLst>
      <p:ext uri="{BB962C8B-B14F-4D97-AF65-F5344CB8AC3E}">
        <p14:creationId xmlns:p14="http://schemas.microsoft.com/office/powerpoint/2010/main" val="262927749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6C8181-9717-4049-801D-7DC759653BB3}"/>
              </a:ext>
            </a:extLst>
          </p:cNvPr>
          <p:cNvSpPr>
            <a:spLocks noGrp="1"/>
          </p:cNvSpPr>
          <p:nvPr>
            <p:ph type="title"/>
          </p:nvPr>
        </p:nvSpPr>
        <p:spPr/>
        <p:txBody>
          <a:bodyPr/>
          <a:lstStyle/>
          <a:p>
            <a:r>
              <a:rPr lang="en-US" dirty="0" err="1"/>
              <a:t>pheWAS</a:t>
            </a:r>
            <a:r>
              <a:rPr lang="en-US" dirty="0"/>
              <a:t> catalog</a:t>
            </a:r>
          </a:p>
        </p:txBody>
      </p:sp>
      <p:pic>
        <p:nvPicPr>
          <p:cNvPr id="4" name="Content Placeholder 3">
            <a:extLst>
              <a:ext uri="{FF2B5EF4-FFF2-40B4-BE49-F238E27FC236}">
                <a16:creationId xmlns:a16="http://schemas.microsoft.com/office/drawing/2014/main" id="{5144CF01-AAF8-3842-A91F-D14F0CB390F9}"/>
              </a:ext>
            </a:extLst>
          </p:cNvPr>
          <p:cNvPicPr>
            <a:picLocks noGrp="1" noChangeAspect="1"/>
          </p:cNvPicPr>
          <p:nvPr>
            <p:ph idx="1"/>
          </p:nvPr>
        </p:nvPicPr>
        <p:blipFill>
          <a:blip r:embed="rId3"/>
          <a:stretch>
            <a:fillRect/>
          </a:stretch>
        </p:blipFill>
        <p:spPr>
          <a:xfrm>
            <a:off x="-30" y="2604589"/>
            <a:ext cx="12192030" cy="430306"/>
          </a:xfrm>
          <a:prstGeom prst="rect">
            <a:avLst/>
          </a:prstGeom>
        </p:spPr>
      </p:pic>
      <p:pic>
        <p:nvPicPr>
          <p:cNvPr id="5" name="Picture 4">
            <a:extLst>
              <a:ext uri="{FF2B5EF4-FFF2-40B4-BE49-F238E27FC236}">
                <a16:creationId xmlns:a16="http://schemas.microsoft.com/office/drawing/2014/main" id="{4E6CB690-DC15-F447-8A53-82E998689B2F}"/>
              </a:ext>
            </a:extLst>
          </p:cNvPr>
          <p:cNvPicPr>
            <a:picLocks noChangeAspect="1"/>
          </p:cNvPicPr>
          <p:nvPr/>
        </p:nvPicPr>
        <p:blipFill>
          <a:blip r:embed="rId4"/>
          <a:stretch>
            <a:fillRect/>
          </a:stretch>
        </p:blipFill>
        <p:spPr>
          <a:xfrm>
            <a:off x="-86497" y="4038258"/>
            <a:ext cx="12192000" cy="430306"/>
          </a:xfrm>
          <a:prstGeom prst="rect">
            <a:avLst/>
          </a:prstGeom>
        </p:spPr>
      </p:pic>
      <p:sp>
        <p:nvSpPr>
          <p:cNvPr id="6" name="Rectangle 5">
            <a:extLst>
              <a:ext uri="{FF2B5EF4-FFF2-40B4-BE49-F238E27FC236}">
                <a16:creationId xmlns:a16="http://schemas.microsoft.com/office/drawing/2014/main" id="{9FC7418D-BE59-284C-ACDF-390A7AEE40C9}"/>
              </a:ext>
            </a:extLst>
          </p:cNvPr>
          <p:cNvSpPr/>
          <p:nvPr/>
        </p:nvSpPr>
        <p:spPr>
          <a:xfrm>
            <a:off x="4420080" y="2235257"/>
            <a:ext cx="2808141" cy="369332"/>
          </a:xfrm>
          <a:prstGeom prst="rect">
            <a:avLst/>
          </a:prstGeom>
        </p:spPr>
        <p:txBody>
          <a:bodyPr wrap="none">
            <a:spAutoFit/>
          </a:bodyPr>
          <a:lstStyle/>
          <a:p>
            <a:r>
              <a:rPr lang="en-US" dirty="0"/>
              <a:t>Sort by SNP/GWAS attribute</a:t>
            </a:r>
          </a:p>
        </p:txBody>
      </p:sp>
      <p:sp>
        <p:nvSpPr>
          <p:cNvPr id="7" name="Rectangle 6">
            <a:extLst>
              <a:ext uri="{FF2B5EF4-FFF2-40B4-BE49-F238E27FC236}">
                <a16:creationId xmlns:a16="http://schemas.microsoft.com/office/drawing/2014/main" id="{4C1728EF-2B58-9144-9D25-22DA37622503}"/>
              </a:ext>
            </a:extLst>
          </p:cNvPr>
          <p:cNvSpPr/>
          <p:nvPr/>
        </p:nvSpPr>
        <p:spPr>
          <a:xfrm>
            <a:off x="3710332" y="3638440"/>
            <a:ext cx="4771306" cy="369332"/>
          </a:xfrm>
          <a:prstGeom prst="rect">
            <a:avLst/>
          </a:prstGeom>
        </p:spPr>
        <p:txBody>
          <a:bodyPr wrap="none">
            <a:spAutoFit/>
          </a:bodyPr>
          <a:lstStyle/>
          <a:p>
            <a:r>
              <a:rPr lang="en-US" dirty="0"/>
              <a:t>Search/filter (not all of these seem to work right)</a:t>
            </a:r>
          </a:p>
        </p:txBody>
      </p:sp>
    </p:spTree>
    <p:extLst>
      <p:ext uri="{BB962C8B-B14F-4D97-AF65-F5344CB8AC3E}">
        <p14:creationId xmlns:p14="http://schemas.microsoft.com/office/powerpoint/2010/main" val="348543372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F02A5-0704-A491-FA23-B171E9621D2C}"/>
              </a:ext>
            </a:extLst>
          </p:cNvPr>
          <p:cNvSpPr>
            <a:spLocks noGrp="1"/>
          </p:cNvSpPr>
          <p:nvPr>
            <p:ph type="title"/>
          </p:nvPr>
        </p:nvSpPr>
        <p:spPr/>
        <p:txBody>
          <a:bodyPr/>
          <a:lstStyle/>
          <a:p>
            <a:r>
              <a:rPr lang="en-US" dirty="0" err="1"/>
              <a:t>PheWeb</a:t>
            </a:r>
            <a:endParaRPr lang="en-US" dirty="0"/>
          </a:p>
        </p:txBody>
      </p:sp>
      <p:sp>
        <p:nvSpPr>
          <p:cNvPr id="3" name="Content Placeholder 2">
            <a:extLst>
              <a:ext uri="{FF2B5EF4-FFF2-40B4-BE49-F238E27FC236}">
                <a16:creationId xmlns:a16="http://schemas.microsoft.com/office/drawing/2014/main" id="{0FC71C6A-1A36-694A-B073-57A4F219857F}"/>
              </a:ext>
            </a:extLst>
          </p:cNvPr>
          <p:cNvSpPr>
            <a:spLocks noGrp="1"/>
          </p:cNvSpPr>
          <p:nvPr>
            <p:ph idx="1"/>
          </p:nvPr>
        </p:nvSpPr>
        <p:spPr/>
        <p:txBody>
          <a:bodyPr/>
          <a:lstStyle/>
          <a:p>
            <a:pPr marL="0" indent="0">
              <a:buNone/>
            </a:pPr>
            <a:r>
              <a:rPr lang="en-US" dirty="0"/>
              <a:t>A system for plotting </a:t>
            </a:r>
            <a:r>
              <a:rPr lang="en-US" dirty="0" err="1"/>
              <a:t>pheWAS</a:t>
            </a:r>
            <a:r>
              <a:rPr lang="en-US"/>
              <a:t> results.</a:t>
            </a:r>
          </a:p>
          <a:p>
            <a:pPr marL="0" indent="0">
              <a:buNone/>
            </a:pPr>
            <a:endParaRPr lang="en-US" dirty="0"/>
          </a:p>
          <a:p>
            <a:pPr marL="0" indent="0">
              <a:buNone/>
            </a:pPr>
            <a:r>
              <a:rPr lang="en-US" dirty="0"/>
              <a:t>https://</a:t>
            </a:r>
            <a:r>
              <a:rPr lang="en-US" dirty="0" err="1"/>
              <a:t>pheweb.sph.umich.edu</a:t>
            </a:r>
            <a:endParaRPr lang="en-US" dirty="0"/>
          </a:p>
        </p:txBody>
      </p:sp>
    </p:spTree>
    <p:extLst>
      <p:ext uri="{BB962C8B-B14F-4D97-AF65-F5344CB8AC3E}">
        <p14:creationId xmlns:p14="http://schemas.microsoft.com/office/powerpoint/2010/main" val="41660881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926B82-4358-8143-9F30-A8E3176D0245}"/>
              </a:ext>
            </a:extLst>
          </p:cNvPr>
          <p:cNvSpPr>
            <a:spLocks noGrp="1"/>
          </p:cNvSpPr>
          <p:nvPr>
            <p:ph type="title"/>
          </p:nvPr>
        </p:nvSpPr>
        <p:spPr/>
        <p:txBody>
          <a:bodyPr/>
          <a:lstStyle/>
          <a:p>
            <a:r>
              <a:rPr lang="en-US" dirty="0"/>
              <a:t>Motivation for </a:t>
            </a:r>
            <a:r>
              <a:rPr lang="en-US" dirty="0" err="1"/>
              <a:t>pheWAS</a:t>
            </a:r>
            <a:endParaRPr lang="en-US" dirty="0"/>
          </a:p>
        </p:txBody>
      </p:sp>
      <p:sp>
        <p:nvSpPr>
          <p:cNvPr id="3" name="Content Placeholder 2">
            <a:extLst>
              <a:ext uri="{FF2B5EF4-FFF2-40B4-BE49-F238E27FC236}">
                <a16:creationId xmlns:a16="http://schemas.microsoft.com/office/drawing/2014/main" id="{2561D54D-42E7-2043-8292-3499B6BCA6DF}"/>
              </a:ext>
            </a:extLst>
          </p:cNvPr>
          <p:cNvSpPr>
            <a:spLocks noGrp="1"/>
          </p:cNvSpPr>
          <p:nvPr>
            <p:ph idx="1"/>
          </p:nvPr>
        </p:nvSpPr>
        <p:spPr/>
        <p:txBody>
          <a:bodyPr/>
          <a:lstStyle/>
          <a:p>
            <a:pPr marL="0" indent="0">
              <a:buNone/>
            </a:pPr>
            <a:r>
              <a:rPr lang="en-US" dirty="0"/>
              <a:t>In </a:t>
            </a:r>
            <a:r>
              <a:rPr lang="en-US" dirty="0" err="1"/>
              <a:t>pheWAS</a:t>
            </a:r>
            <a:r>
              <a:rPr lang="en-US" dirty="0"/>
              <a:t> we’re particularly interested in variants influencing more than one trait. (What is that called?!)</a:t>
            </a:r>
          </a:p>
          <a:p>
            <a:pPr marL="0" indent="0">
              <a:buNone/>
            </a:pPr>
            <a:endParaRPr lang="en-US" dirty="0"/>
          </a:p>
          <a:p>
            <a:pPr marL="0" indent="0">
              <a:buNone/>
            </a:pPr>
            <a:r>
              <a:rPr lang="en-US" dirty="0"/>
              <a:t>(Note that we are </a:t>
            </a:r>
            <a:r>
              <a:rPr lang="en-US" i="1" dirty="0"/>
              <a:t>not</a:t>
            </a:r>
            <a:r>
              <a:rPr lang="en-US" dirty="0"/>
              <a:t> </a:t>
            </a:r>
            <a:r>
              <a:rPr lang="en-US" i="1" dirty="0"/>
              <a:t>necessarily</a:t>
            </a:r>
            <a:r>
              <a:rPr lang="en-US" dirty="0"/>
              <a:t> talking about multivariate testing.)</a:t>
            </a:r>
          </a:p>
        </p:txBody>
      </p:sp>
    </p:spTree>
    <p:extLst>
      <p:ext uri="{BB962C8B-B14F-4D97-AF65-F5344CB8AC3E}">
        <p14:creationId xmlns:p14="http://schemas.microsoft.com/office/powerpoint/2010/main" val="26720969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4E9E4E-E7D6-4B4C-80CE-54D0CE95BFE7}"/>
              </a:ext>
            </a:extLst>
          </p:cNvPr>
          <p:cNvSpPr>
            <a:spLocks noGrp="1"/>
          </p:cNvSpPr>
          <p:nvPr>
            <p:ph type="title"/>
          </p:nvPr>
        </p:nvSpPr>
        <p:spPr/>
        <p:txBody>
          <a:bodyPr/>
          <a:lstStyle/>
          <a:p>
            <a:r>
              <a:rPr lang="en-US" dirty="0"/>
              <a:t>Motivation for </a:t>
            </a:r>
            <a:r>
              <a:rPr lang="en-US" dirty="0" err="1"/>
              <a:t>pheWAS</a:t>
            </a:r>
            <a:endParaRPr lang="en-US" dirty="0"/>
          </a:p>
        </p:txBody>
      </p:sp>
      <p:sp>
        <p:nvSpPr>
          <p:cNvPr id="3" name="Content Placeholder 2">
            <a:extLst>
              <a:ext uri="{FF2B5EF4-FFF2-40B4-BE49-F238E27FC236}">
                <a16:creationId xmlns:a16="http://schemas.microsoft.com/office/drawing/2014/main" id="{8E50D097-C455-6A4D-8EF0-D03ED126055D}"/>
              </a:ext>
            </a:extLst>
          </p:cNvPr>
          <p:cNvSpPr>
            <a:spLocks noGrp="1"/>
          </p:cNvSpPr>
          <p:nvPr>
            <p:ph idx="1"/>
          </p:nvPr>
        </p:nvSpPr>
        <p:spPr>
          <a:xfrm>
            <a:off x="308919" y="1825625"/>
            <a:ext cx="11701849" cy="4351338"/>
          </a:xfrm>
        </p:spPr>
        <p:txBody>
          <a:bodyPr>
            <a:normAutofit fontScale="92500" lnSpcReduction="10000"/>
          </a:bodyPr>
          <a:lstStyle/>
          <a:p>
            <a:pPr marL="0" indent="0">
              <a:buNone/>
            </a:pPr>
            <a:r>
              <a:rPr lang="en-US" dirty="0"/>
              <a:t>Pleiotropy = when a variant affects more than one phenotype</a:t>
            </a:r>
          </a:p>
          <a:p>
            <a:pPr marL="0" indent="0">
              <a:buNone/>
            </a:pPr>
            <a:endParaRPr lang="en-US" dirty="0"/>
          </a:p>
          <a:p>
            <a:pPr marL="0" indent="0">
              <a:buNone/>
            </a:pPr>
            <a:r>
              <a:rPr lang="en-US" dirty="0"/>
              <a:t>But a phenotype-genotype association can have different meanings.</a:t>
            </a:r>
          </a:p>
          <a:p>
            <a:pPr marL="0" indent="0">
              <a:buNone/>
            </a:pPr>
            <a:endParaRPr lang="en-US" dirty="0"/>
          </a:p>
          <a:p>
            <a:pPr marL="0" indent="0">
              <a:buNone/>
            </a:pPr>
            <a:r>
              <a:rPr lang="en-US" dirty="0" err="1"/>
              <a:t>pheWAS</a:t>
            </a:r>
            <a:r>
              <a:rPr lang="en-US" dirty="0"/>
              <a:t> may help us begin to “dissect” pleiotropic associations.</a:t>
            </a:r>
          </a:p>
          <a:p>
            <a:pPr marL="0" indent="0">
              <a:buNone/>
            </a:pPr>
            <a:endParaRPr lang="en-US" dirty="0"/>
          </a:p>
          <a:p>
            <a:pPr marL="0" indent="0">
              <a:buNone/>
            </a:pPr>
            <a:r>
              <a:rPr lang="en-US" dirty="0"/>
              <a:t>Note that in </a:t>
            </a:r>
            <a:r>
              <a:rPr lang="en-US" dirty="0" err="1"/>
              <a:t>pheWAS</a:t>
            </a:r>
            <a:r>
              <a:rPr lang="en-US" dirty="0"/>
              <a:t> and in GWAS essentially the same kind of statistical test is performed</a:t>
            </a:r>
          </a:p>
          <a:p>
            <a:r>
              <a:rPr lang="en-US" dirty="0"/>
              <a:t>GWAS:    “Is genotype associated with phenotype?” (x 1,000,000 variants)</a:t>
            </a:r>
          </a:p>
          <a:p>
            <a:r>
              <a:rPr lang="en-US" dirty="0" err="1"/>
              <a:t>PheWAS</a:t>
            </a:r>
            <a:r>
              <a:rPr lang="en-US" dirty="0"/>
              <a:t>: “Is genotype associated with phenotype?” (x 1,000 phenotypes)</a:t>
            </a:r>
          </a:p>
          <a:p>
            <a:endParaRPr lang="en-US" dirty="0"/>
          </a:p>
        </p:txBody>
      </p:sp>
    </p:spTree>
    <p:extLst>
      <p:ext uri="{BB962C8B-B14F-4D97-AF65-F5344CB8AC3E}">
        <p14:creationId xmlns:p14="http://schemas.microsoft.com/office/powerpoint/2010/main" val="35488052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F2FED7-C4DE-3B46-9A15-E372AE4658A5}"/>
              </a:ext>
            </a:extLst>
          </p:cNvPr>
          <p:cNvSpPr>
            <a:spLocks noGrp="1"/>
          </p:cNvSpPr>
          <p:nvPr>
            <p:ph type="title"/>
          </p:nvPr>
        </p:nvSpPr>
        <p:spPr/>
        <p:txBody>
          <a:bodyPr/>
          <a:lstStyle/>
          <a:p>
            <a:r>
              <a:rPr lang="en-US" dirty="0"/>
              <a:t>Pleiotropy</a:t>
            </a:r>
          </a:p>
        </p:txBody>
      </p:sp>
      <p:sp>
        <p:nvSpPr>
          <p:cNvPr id="3" name="Content Placeholder 2">
            <a:extLst>
              <a:ext uri="{FF2B5EF4-FFF2-40B4-BE49-F238E27FC236}">
                <a16:creationId xmlns:a16="http://schemas.microsoft.com/office/drawing/2014/main" id="{B16B5C0D-D827-3243-8D2F-9963C7785BC9}"/>
              </a:ext>
            </a:extLst>
          </p:cNvPr>
          <p:cNvSpPr>
            <a:spLocks noGrp="1"/>
          </p:cNvSpPr>
          <p:nvPr>
            <p:ph idx="1"/>
          </p:nvPr>
        </p:nvSpPr>
        <p:spPr/>
        <p:txBody>
          <a:bodyPr/>
          <a:lstStyle/>
          <a:p>
            <a:pPr marL="0" indent="0">
              <a:buNone/>
            </a:pPr>
            <a:r>
              <a:rPr lang="en-US" dirty="0"/>
              <a:t>Once you’ve done a </a:t>
            </a:r>
            <a:r>
              <a:rPr lang="en-US" dirty="0" err="1"/>
              <a:t>pheWAS</a:t>
            </a:r>
            <a:r>
              <a:rPr lang="en-US" dirty="0"/>
              <a:t>, you can announce “rs12345 is associated with traits X and Y” and declare victory, right?</a:t>
            </a:r>
          </a:p>
          <a:p>
            <a:pPr marL="0" indent="0">
              <a:buNone/>
            </a:pPr>
            <a:r>
              <a:rPr lang="en-US" dirty="0"/>
              <a:t>Not quite, but why?</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2894706064"/>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29AF8C"/>
      </a:accent1>
      <a:accent2>
        <a:srgbClr val="97BE49"/>
      </a:accent2>
      <a:accent3>
        <a:srgbClr val="3D9CCC"/>
      </a:accent3>
      <a:accent4>
        <a:srgbClr val="7C60C6"/>
      </a:accent4>
      <a:accent5>
        <a:srgbClr val="C9492C"/>
      </a:accent5>
      <a:accent6>
        <a:srgbClr val="D58C2E"/>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3E4F19A7-A959-40BB-972C-4880BAF8EB0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16759</TotalTime>
  <Words>4086</Words>
  <Application>Microsoft Macintosh PowerPoint</Application>
  <PresentationFormat>Widescreen</PresentationFormat>
  <Paragraphs>403</Paragraphs>
  <Slides>67</Slides>
  <Notes>13</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67</vt:i4>
      </vt:variant>
    </vt:vector>
  </HeadingPairs>
  <TitlesOfParts>
    <vt:vector size="80" baseType="lpstr">
      <vt:lpstr>AdvOT1ef757c0</vt:lpstr>
      <vt:lpstr>AdvOT1ef757c0+fb</vt:lpstr>
      <vt:lpstr>AdvOT7d6df7ab.I</vt:lpstr>
      <vt:lpstr>AdvTTab7e17fd+22</vt:lpstr>
      <vt:lpstr>Arial</vt:lpstr>
      <vt:lpstr>Arial</vt:lpstr>
      <vt:lpstr>Calibri</vt:lpstr>
      <vt:lpstr>Calibri Light</vt:lpstr>
      <vt:lpstr>Cambria</vt:lpstr>
      <vt:lpstr>DiverdaSansCom</vt:lpstr>
      <vt:lpstr>ITCSymbolStd</vt:lpstr>
      <vt:lpstr>Wingdings</vt:lpstr>
      <vt:lpstr>Office Theme</vt:lpstr>
      <vt:lpstr>PheWAS</vt:lpstr>
      <vt:lpstr>Motivation for pheWAS</vt:lpstr>
      <vt:lpstr>Motivation for pheWAS</vt:lpstr>
      <vt:lpstr>Motivation for pheWAS</vt:lpstr>
      <vt:lpstr>Motivation for pheWAS</vt:lpstr>
      <vt:lpstr>Motivation for pheWAS</vt:lpstr>
      <vt:lpstr>Motivation for pheWAS</vt:lpstr>
      <vt:lpstr>Motivation for pheWAS</vt:lpstr>
      <vt:lpstr>Pleiotropy</vt:lpstr>
      <vt:lpstr>Pleiotropy</vt:lpstr>
      <vt:lpstr>Pleiotropy</vt:lpstr>
      <vt:lpstr>Pleiotropy</vt:lpstr>
      <vt:lpstr>False/vertical pleiotropy</vt:lpstr>
      <vt:lpstr>False/vertical pleiotropy example</vt:lpstr>
      <vt:lpstr>More false pleiotropy examples</vt:lpstr>
      <vt:lpstr>More false pleiotropy examples (con’t.)</vt:lpstr>
      <vt:lpstr>More false pleiotropy examples (con’t.)</vt:lpstr>
      <vt:lpstr>Pleiotropy</vt:lpstr>
      <vt:lpstr>Pleiotropy</vt:lpstr>
      <vt:lpstr>Pleiotropy and pheWAS</vt:lpstr>
      <vt:lpstr>phenome</vt:lpstr>
      <vt:lpstr>How is a phenome defined?</vt:lpstr>
      <vt:lpstr>EHR</vt:lpstr>
      <vt:lpstr>EHR-based phenomes</vt:lpstr>
      <vt:lpstr>EHR-based phenomes: ICD codes</vt:lpstr>
      <vt:lpstr>PowerPoint Presentation</vt:lpstr>
      <vt:lpstr>EHR-based phenomes: ICD codes</vt:lpstr>
      <vt:lpstr>Pulmonary Tuberculosis ICD-9 codes (incomplete list)</vt:lpstr>
      <vt:lpstr>EHR-based phenomes</vt:lpstr>
      <vt:lpstr>EHR-based phenomes: defining cases/controls using ICD codes</vt:lpstr>
      <vt:lpstr>EHR-based phenomes: analysis</vt:lpstr>
      <vt:lpstr>Epidemiology-based phenomes</vt:lpstr>
      <vt:lpstr>Epidemiology-based phenomes: analysis</vt:lpstr>
      <vt:lpstr>Some pheWAS challenges</vt:lpstr>
      <vt:lpstr>More pheWAS challenges</vt:lpstr>
      <vt:lpstr>Even more pheWAS challenges/concerns</vt:lpstr>
      <vt:lpstr>Yet more pheWAS challenges/concerns</vt:lpstr>
      <vt:lpstr>Even further pheWAS challenges/concerns</vt:lpstr>
      <vt:lpstr>pheWAS example</vt:lpstr>
      <vt:lpstr>Motivation</vt:lpstr>
      <vt:lpstr>Motivation</vt:lpstr>
      <vt:lpstr>Methods</vt:lpstr>
      <vt:lpstr>Methods – drug targets investigated</vt:lpstr>
      <vt:lpstr>Methods - subjects</vt:lpstr>
      <vt:lpstr>Methods - phenomes</vt:lpstr>
      <vt:lpstr>Phenomes</vt:lpstr>
      <vt:lpstr>Methods – association testing</vt:lpstr>
      <vt:lpstr>Results</vt:lpstr>
      <vt:lpstr>Results</vt:lpstr>
      <vt:lpstr>Results – replication of novel associations</vt:lpstr>
      <vt:lpstr>Results – replication of prior GWAS associations</vt:lpstr>
      <vt:lpstr>Results – replication of prior GWAS associations</vt:lpstr>
      <vt:lpstr>Results – novel associations</vt:lpstr>
      <vt:lpstr>Results – novel associations (con’t.)</vt:lpstr>
      <vt:lpstr>Results – novel associations (con’t.)</vt:lpstr>
      <vt:lpstr>Results – novel associations (con’t.)</vt:lpstr>
      <vt:lpstr>PowerPoint Presentation</vt:lpstr>
      <vt:lpstr>Results – target prioritization for thromboembolism</vt:lpstr>
      <vt:lpstr>Results – target prioritization for thromboembolism</vt:lpstr>
      <vt:lpstr>Results – target prioritization for thromboembolism</vt:lpstr>
      <vt:lpstr>Results – non-examples of pleiotropy?</vt:lpstr>
      <vt:lpstr>pheWAS catalog (not an “official” database)</vt:lpstr>
      <vt:lpstr>pheWAS catalog</vt:lpstr>
      <vt:lpstr>pheWAS catalog</vt:lpstr>
      <vt:lpstr>pheWAS catalog</vt:lpstr>
      <vt:lpstr>pheWAS catalog</vt:lpstr>
      <vt:lpstr>PheWeb</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Genome Browsers</dc:title>
  <dc:creator>Minster, Ryan L</dc:creator>
  <cp:lastModifiedBy>Chernus, Jonathan M</cp:lastModifiedBy>
  <cp:revision>985</cp:revision>
  <dcterms:created xsi:type="dcterms:W3CDTF">2016-09-16T14:23:11Z</dcterms:created>
  <dcterms:modified xsi:type="dcterms:W3CDTF">2025-04-17T13:37:21Z</dcterms:modified>
</cp:coreProperties>
</file>